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DG Jory" charset="1" panose="02000000000000000000"/>
      <p:regular r:id="rId22"/>
    </p:embeddedFont>
    <p:embeddedFont>
      <p:font typeface="League Spartan" charset="1" panose="00000800000000000000"/>
      <p:regular r:id="rId23"/>
    </p:embeddedFont>
    <p:embeddedFont>
      <p:font typeface="DG Jory Bold" charset="1" panose="02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60793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607933" y="59261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true" flipV="true" rot="0">
            <a:off x="-3680067" y="-2511057"/>
            <a:ext cx="7360133" cy="6664266"/>
          </a:xfrm>
          <a:custGeom>
            <a:avLst/>
            <a:gdLst/>
            <a:ahLst/>
            <a:cxnLst/>
            <a:rect r="r" b="b" t="t" l="l"/>
            <a:pathLst>
              <a:path h="6664266" w="7360133">
                <a:moveTo>
                  <a:pt x="7360134" y="6664266"/>
                </a:moveTo>
                <a:lnTo>
                  <a:pt x="0" y="6664266"/>
                </a:lnTo>
                <a:lnTo>
                  <a:pt x="0" y="0"/>
                </a:lnTo>
                <a:lnTo>
                  <a:pt x="7360134" y="0"/>
                </a:lnTo>
                <a:lnTo>
                  <a:pt x="7360134" y="6664266"/>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6" id="6"/>
          <p:cNvSpPr/>
          <p:nvPr/>
        </p:nvSpPr>
        <p:spPr>
          <a:xfrm flipH="false" flipV="false" rot="0">
            <a:off x="6572925" y="8229600"/>
            <a:ext cx="5142150" cy="1529790"/>
          </a:xfrm>
          <a:custGeom>
            <a:avLst/>
            <a:gdLst/>
            <a:ahLst/>
            <a:cxnLst/>
            <a:rect r="r" b="b" t="t" l="l"/>
            <a:pathLst>
              <a:path h="1529790" w="5142150">
                <a:moveTo>
                  <a:pt x="0" y="0"/>
                </a:moveTo>
                <a:lnTo>
                  <a:pt x="5142150" y="0"/>
                </a:lnTo>
                <a:lnTo>
                  <a:pt x="5142150" y="1529790"/>
                </a:lnTo>
                <a:lnTo>
                  <a:pt x="0" y="1529790"/>
                </a:lnTo>
                <a:lnTo>
                  <a:pt x="0" y="0"/>
                </a:lnTo>
                <a:close/>
              </a:path>
            </a:pathLst>
          </a:custGeom>
          <a:blipFill>
            <a:blip r:embed="rId6"/>
            <a:stretch>
              <a:fillRect l="0" t="0" r="0" b="0"/>
            </a:stretch>
          </a:blipFill>
        </p:spPr>
      </p:sp>
      <p:sp>
        <p:nvSpPr>
          <p:cNvPr name="TextBox 7" id="7"/>
          <p:cNvSpPr txBox="true"/>
          <p:nvPr/>
        </p:nvSpPr>
        <p:spPr>
          <a:xfrm rot="0">
            <a:off x="6589181" y="6165990"/>
            <a:ext cx="5109638" cy="740867"/>
          </a:xfrm>
          <a:prstGeom prst="rect">
            <a:avLst/>
          </a:prstGeom>
        </p:spPr>
        <p:txBody>
          <a:bodyPr anchor="t" rtlCol="false" tIns="0" lIns="0" bIns="0" rIns="0">
            <a:spAutoFit/>
          </a:bodyPr>
          <a:lstStyle/>
          <a:p>
            <a:pPr algn="ctr">
              <a:lnSpc>
                <a:spcPts val="5759"/>
              </a:lnSpc>
            </a:pPr>
            <a:r>
              <a:rPr lang="en-US" sz="4799">
                <a:solidFill>
                  <a:srgbClr val="000000"/>
                </a:solidFill>
                <a:latin typeface="DG Jory"/>
                <a:ea typeface="DG Jory"/>
                <a:cs typeface="DG Jory"/>
                <a:sym typeface="DG Jory"/>
              </a:rPr>
              <a:t>Team Pluto</a:t>
            </a:r>
          </a:p>
        </p:txBody>
      </p:sp>
      <p:sp>
        <p:nvSpPr>
          <p:cNvPr name="TextBox 8" id="8"/>
          <p:cNvSpPr txBox="true"/>
          <p:nvPr/>
        </p:nvSpPr>
        <p:spPr>
          <a:xfrm rot="0">
            <a:off x="6589181" y="811551"/>
            <a:ext cx="5109638" cy="951405"/>
          </a:xfrm>
          <a:prstGeom prst="rect">
            <a:avLst/>
          </a:prstGeom>
        </p:spPr>
        <p:txBody>
          <a:bodyPr anchor="t" rtlCol="false" tIns="0" lIns="0" bIns="0" rIns="0">
            <a:spAutoFit/>
          </a:bodyPr>
          <a:lstStyle/>
          <a:p>
            <a:pPr algn="ctr" marL="0" indent="0" lvl="0">
              <a:lnSpc>
                <a:spcPts val="3726"/>
              </a:lnSpc>
              <a:spcBef>
                <a:spcPct val="0"/>
              </a:spcBef>
            </a:pPr>
            <a:r>
              <a:rPr lang="en-US" sz="3105">
                <a:solidFill>
                  <a:srgbClr val="000000"/>
                </a:solidFill>
                <a:latin typeface="DG Jory"/>
                <a:ea typeface="DG Jory"/>
                <a:cs typeface="DG Jory"/>
                <a:sym typeface="DG Jory"/>
              </a:rPr>
              <a:t>FSE570 - Data Science Capstone Project </a:t>
            </a:r>
          </a:p>
        </p:txBody>
      </p:sp>
      <p:sp>
        <p:nvSpPr>
          <p:cNvPr name="TextBox 9" id="9"/>
          <p:cNvSpPr txBox="true"/>
          <p:nvPr/>
        </p:nvSpPr>
        <p:spPr>
          <a:xfrm rot="0">
            <a:off x="4367270" y="3701738"/>
            <a:ext cx="9553460" cy="2893049"/>
          </a:xfrm>
          <a:prstGeom prst="rect">
            <a:avLst/>
          </a:prstGeom>
        </p:spPr>
        <p:txBody>
          <a:bodyPr anchor="t" rtlCol="false" tIns="0" lIns="0" bIns="0" rIns="0">
            <a:spAutoFit/>
          </a:bodyPr>
          <a:lstStyle/>
          <a:p>
            <a:pPr algn="ctr">
              <a:lnSpc>
                <a:spcPts val="4588"/>
              </a:lnSpc>
            </a:pPr>
            <a:r>
              <a:rPr lang="en-US" b="true" sz="3823">
                <a:solidFill>
                  <a:srgbClr val="000000"/>
                </a:solidFill>
                <a:latin typeface="League Spartan"/>
                <a:ea typeface="League Spartan"/>
                <a:cs typeface="League Spartan"/>
                <a:sym typeface="League Spartan"/>
              </a:rPr>
              <a:t>SENTIMENT ANALYSIS OF AMAZON FINE FOOD REVIEWS USING VADER AND HUGGING FACE MODEL ROBERTA</a:t>
            </a:r>
          </a:p>
          <a:p>
            <a:pPr algn="ctr">
              <a:lnSpc>
                <a:spcPts val="4588"/>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3082137" y="-495020"/>
            <a:ext cx="9287959" cy="8409825"/>
          </a:xfrm>
          <a:custGeom>
            <a:avLst/>
            <a:gdLst/>
            <a:ahLst/>
            <a:cxnLst/>
            <a:rect r="r" b="b" t="t" l="l"/>
            <a:pathLst>
              <a:path h="8409825" w="9287959">
                <a:moveTo>
                  <a:pt x="9287960" y="8409824"/>
                </a:moveTo>
                <a:lnTo>
                  <a:pt x="0" y="8409824"/>
                </a:lnTo>
                <a:lnTo>
                  <a:pt x="0" y="0"/>
                </a:lnTo>
                <a:lnTo>
                  <a:pt x="9287960" y="0"/>
                </a:lnTo>
                <a:lnTo>
                  <a:pt x="9287960" y="840982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07933" y="8049787"/>
            <a:ext cx="7360133" cy="6664266"/>
          </a:xfrm>
          <a:custGeom>
            <a:avLst/>
            <a:gdLst/>
            <a:ahLst/>
            <a:cxnLst/>
            <a:rect r="r" b="b" t="t" l="l"/>
            <a:pathLst>
              <a:path h="6664266" w="7360133">
                <a:moveTo>
                  <a:pt x="0" y="0"/>
                </a:moveTo>
                <a:lnTo>
                  <a:pt x="7360134" y="0"/>
                </a:lnTo>
                <a:lnTo>
                  <a:pt x="7360134" y="6664267"/>
                </a:lnTo>
                <a:lnTo>
                  <a:pt x="0" y="6664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true" flipV="false" rot="0">
            <a:off x="8303269" y="8738243"/>
            <a:ext cx="7360133" cy="6664266"/>
          </a:xfrm>
          <a:custGeom>
            <a:avLst/>
            <a:gdLst/>
            <a:ahLst/>
            <a:cxnLst/>
            <a:rect r="r" b="b" t="t" l="l"/>
            <a:pathLst>
              <a:path h="6664266" w="7360133">
                <a:moveTo>
                  <a:pt x="7360133" y="0"/>
                </a:moveTo>
                <a:lnTo>
                  <a:pt x="0" y="0"/>
                </a:lnTo>
                <a:lnTo>
                  <a:pt x="0" y="6664266"/>
                </a:lnTo>
                <a:lnTo>
                  <a:pt x="7360133" y="6664266"/>
                </a:lnTo>
                <a:lnTo>
                  <a:pt x="7360133"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5" id="5"/>
          <p:cNvSpPr txBox="true"/>
          <p:nvPr/>
        </p:nvSpPr>
        <p:spPr>
          <a:xfrm rot="0">
            <a:off x="1028700" y="3917971"/>
            <a:ext cx="9024594" cy="5511687"/>
          </a:xfrm>
          <a:prstGeom prst="rect">
            <a:avLst/>
          </a:prstGeom>
        </p:spPr>
        <p:txBody>
          <a:bodyPr anchor="t" rtlCol="false" tIns="0" lIns="0" bIns="0" rIns="0">
            <a:spAutoFit/>
          </a:bodyPr>
          <a:lstStyle/>
          <a:p>
            <a:pPr algn="l" marL="675648" indent="-337824" lvl="1">
              <a:lnSpc>
                <a:spcPts val="4381"/>
              </a:lnSpc>
              <a:buFont typeface="Arial"/>
              <a:buChar char="•"/>
            </a:pPr>
            <a:r>
              <a:rPr lang="en-US" b="true" sz="3129">
                <a:solidFill>
                  <a:srgbClr val="000000"/>
                </a:solidFill>
                <a:latin typeface="DG Jory Bold"/>
                <a:ea typeface="DG Jory Bold"/>
                <a:cs typeface="DG Jory Bold"/>
                <a:sym typeface="DG Jory Bold"/>
              </a:rPr>
              <a:t>Dataset:</a:t>
            </a:r>
            <a:r>
              <a:rPr lang="en-US" sz="3129">
                <a:solidFill>
                  <a:srgbClr val="000000"/>
                </a:solidFill>
                <a:latin typeface="DG Jory"/>
                <a:ea typeface="DG Jory"/>
                <a:cs typeface="DG Jory"/>
                <a:sym typeface="DG Jory"/>
              </a:rPr>
              <a:t> </a:t>
            </a:r>
          </a:p>
          <a:p>
            <a:pPr algn="l" marL="675648" indent="-337824" lvl="1">
              <a:lnSpc>
                <a:spcPts val="4381"/>
              </a:lnSpc>
              <a:buFont typeface="Arial"/>
              <a:buChar char="•"/>
            </a:pPr>
            <a:r>
              <a:rPr lang="en-US" sz="3129">
                <a:solidFill>
                  <a:srgbClr val="000000"/>
                </a:solidFill>
                <a:latin typeface="DG Jory"/>
                <a:ea typeface="DG Jory"/>
                <a:cs typeface="DG Jory"/>
                <a:sym typeface="DG Jory"/>
              </a:rPr>
              <a:t>Cleaning of the Dataset to remove outliners and then did EDA on the dataset</a:t>
            </a:r>
          </a:p>
          <a:p>
            <a:pPr algn="l" marL="675648" indent="-337824" lvl="1">
              <a:lnSpc>
                <a:spcPts val="4381"/>
              </a:lnSpc>
              <a:buFont typeface="Arial"/>
              <a:buChar char="•"/>
            </a:pPr>
            <a:r>
              <a:rPr lang="en-US" b="true" sz="3129">
                <a:solidFill>
                  <a:srgbClr val="000000"/>
                </a:solidFill>
                <a:latin typeface="DG Jory Bold"/>
                <a:ea typeface="DG Jory Bold"/>
                <a:cs typeface="DG Jory Bold"/>
                <a:sym typeface="DG Jory Bold"/>
              </a:rPr>
              <a:t>Roberta Model: </a:t>
            </a:r>
          </a:p>
          <a:p>
            <a:pPr algn="l" marL="675648" indent="-337824" lvl="1">
              <a:lnSpc>
                <a:spcPts val="4381"/>
              </a:lnSpc>
              <a:buFont typeface="Arial"/>
              <a:buChar char="•"/>
            </a:pPr>
            <a:r>
              <a:rPr lang="en-US" sz="3129">
                <a:solidFill>
                  <a:srgbClr val="000000"/>
                </a:solidFill>
                <a:latin typeface="DG Jory"/>
                <a:ea typeface="DG Jory"/>
                <a:cs typeface="DG Jory"/>
                <a:sym typeface="DG Jory"/>
              </a:rPr>
              <a:t>As the dataset was very huge it took Roberta model 10+ hours to run 3 epochs for the dataset on a GPU.</a:t>
            </a:r>
          </a:p>
          <a:p>
            <a:pPr algn="l" marL="675648" indent="-337824" lvl="1">
              <a:lnSpc>
                <a:spcPts val="4381"/>
              </a:lnSpc>
              <a:buFont typeface="Arial"/>
              <a:buChar char="•"/>
            </a:pPr>
            <a:r>
              <a:rPr lang="en-US" b="true" sz="3129">
                <a:solidFill>
                  <a:srgbClr val="000000"/>
                </a:solidFill>
                <a:latin typeface="DG Jory Bold"/>
                <a:ea typeface="DG Jory Bold"/>
                <a:cs typeface="DG Jory Bold"/>
                <a:sym typeface="DG Jory Bold"/>
              </a:rPr>
              <a:t>Streamlit:</a:t>
            </a:r>
          </a:p>
          <a:p>
            <a:pPr algn="l" marL="675648" indent="-337824" lvl="1">
              <a:lnSpc>
                <a:spcPts val="4381"/>
              </a:lnSpc>
              <a:buFont typeface="Arial"/>
              <a:buChar char="•"/>
            </a:pPr>
            <a:r>
              <a:rPr lang="en-US" sz="3129">
                <a:solidFill>
                  <a:srgbClr val="000000"/>
                </a:solidFill>
                <a:latin typeface="DG Jory"/>
                <a:ea typeface="DG Jory"/>
                <a:cs typeface="DG Jory"/>
                <a:sym typeface="DG Jory"/>
              </a:rPr>
              <a:t>We created dump files for the models so they can be used in the applications without the need of training them again and again.</a:t>
            </a:r>
          </a:p>
        </p:txBody>
      </p:sp>
      <p:grpSp>
        <p:nvGrpSpPr>
          <p:cNvPr name="Group 6" id="6"/>
          <p:cNvGrpSpPr/>
          <p:nvPr/>
        </p:nvGrpSpPr>
        <p:grpSpPr>
          <a:xfrm rot="0">
            <a:off x="1202807" y="1621421"/>
            <a:ext cx="5994124" cy="1773322"/>
            <a:chOff x="0" y="0"/>
            <a:chExt cx="2747400" cy="812800"/>
          </a:xfrm>
        </p:grpSpPr>
        <p:sp>
          <p:nvSpPr>
            <p:cNvPr name="Freeform 7" id="7"/>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FDB217"/>
            </a:solidFill>
            <a:ln cap="sq">
              <a:noFill/>
              <a:prstDash val="solid"/>
              <a:miter/>
            </a:ln>
          </p:spPr>
        </p:sp>
        <p:sp>
          <p:nvSpPr>
            <p:cNvPr name="TextBox 8" id="8"/>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344991" y="1763605"/>
            <a:ext cx="5994124" cy="1773322"/>
            <a:chOff x="0" y="0"/>
            <a:chExt cx="2747400" cy="812800"/>
          </a:xfrm>
        </p:grpSpPr>
        <p:sp>
          <p:nvSpPr>
            <p:cNvPr name="Freeform 10" id="10"/>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000000">
                <a:alpha val="0"/>
              </a:srgbClr>
            </a:solidFill>
            <a:ln w="66675" cap="sq">
              <a:solidFill>
                <a:srgbClr val="990032"/>
              </a:solidFill>
              <a:prstDash val="solid"/>
              <a:miter/>
            </a:ln>
          </p:spPr>
        </p:sp>
        <p:sp>
          <p:nvSpPr>
            <p:cNvPr name="TextBox 11" id="11"/>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0401064" y="3394743"/>
            <a:ext cx="4047467" cy="4114800"/>
          </a:xfrm>
          <a:custGeom>
            <a:avLst/>
            <a:gdLst/>
            <a:ahLst/>
            <a:cxnLst/>
            <a:rect r="r" b="b" t="t" l="l"/>
            <a:pathLst>
              <a:path h="4114800" w="4047467">
                <a:moveTo>
                  <a:pt x="0" y="0"/>
                </a:moveTo>
                <a:lnTo>
                  <a:pt x="4047467" y="0"/>
                </a:lnTo>
                <a:lnTo>
                  <a:pt x="404746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929313" y="2021616"/>
            <a:ext cx="6541112" cy="1181100"/>
          </a:xfrm>
          <a:prstGeom prst="rect">
            <a:avLst/>
          </a:prstGeom>
        </p:spPr>
        <p:txBody>
          <a:bodyPr anchor="t" rtlCol="false" tIns="0" lIns="0" bIns="0" rIns="0">
            <a:spAutoFit/>
          </a:bodyPr>
          <a:lstStyle/>
          <a:p>
            <a:pPr algn="ctr">
              <a:lnSpc>
                <a:spcPts val="4717"/>
              </a:lnSpc>
            </a:pPr>
            <a:r>
              <a:rPr lang="en-US" sz="3930">
                <a:solidFill>
                  <a:srgbClr val="000000"/>
                </a:solidFill>
                <a:latin typeface="League Spartan"/>
                <a:ea typeface="League Spartan"/>
                <a:cs typeface="League Spartan"/>
                <a:sym typeface="League Spartan"/>
              </a:rPr>
              <a:t> RESOLVING CHALLENGES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3082137" y="-495020"/>
            <a:ext cx="9287959" cy="8409825"/>
          </a:xfrm>
          <a:custGeom>
            <a:avLst/>
            <a:gdLst/>
            <a:ahLst/>
            <a:cxnLst/>
            <a:rect r="r" b="b" t="t" l="l"/>
            <a:pathLst>
              <a:path h="8409825" w="9287959">
                <a:moveTo>
                  <a:pt x="9287960" y="8409824"/>
                </a:moveTo>
                <a:lnTo>
                  <a:pt x="0" y="8409824"/>
                </a:lnTo>
                <a:lnTo>
                  <a:pt x="0" y="0"/>
                </a:lnTo>
                <a:lnTo>
                  <a:pt x="9287960" y="0"/>
                </a:lnTo>
                <a:lnTo>
                  <a:pt x="9287960" y="840982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07933" y="8049787"/>
            <a:ext cx="7360133" cy="6664266"/>
          </a:xfrm>
          <a:custGeom>
            <a:avLst/>
            <a:gdLst/>
            <a:ahLst/>
            <a:cxnLst/>
            <a:rect r="r" b="b" t="t" l="l"/>
            <a:pathLst>
              <a:path h="6664266" w="7360133">
                <a:moveTo>
                  <a:pt x="0" y="0"/>
                </a:moveTo>
                <a:lnTo>
                  <a:pt x="7360134" y="0"/>
                </a:lnTo>
                <a:lnTo>
                  <a:pt x="7360134" y="6664267"/>
                </a:lnTo>
                <a:lnTo>
                  <a:pt x="0" y="6664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true" flipV="false" rot="0">
            <a:off x="8303269" y="8738243"/>
            <a:ext cx="7360133" cy="6664266"/>
          </a:xfrm>
          <a:custGeom>
            <a:avLst/>
            <a:gdLst/>
            <a:ahLst/>
            <a:cxnLst/>
            <a:rect r="r" b="b" t="t" l="l"/>
            <a:pathLst>
              <a:path h="6664266" w="7360133">
                <a:moveTo>
                  <a:pt x="7360133" y="0"/>
                </a:moveTo>
                <a:lnTo>
                  <a:pt x="0" y="0"/>
                </a:lnTo>
                <a:lnTo>
                  <a:pt x="0" y="6664266"/>
                </a:lnTo>
                <a:lnTo>
                  <a:pt x="7360133" y="6664266"/>
                </a:lnTo>
                <a:lnTo>
                  <a:pt x="7360133"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5" id="5"/>
          <p:cNvGrpSpPr/>
          <p:nvPr/>
        </p:nvGrpSpPr>
        <p:grpSpPr>
          <a:xfrm rot="0">
            <a:off x="1202807" y="1621421"/>
            <a:ext cx="5994124" cy="1773322"/>
            <a:chOff x="0" y="0"/>
            <a:chExt cx="2747400" cy="812800"/>
          </a:xfrm>
        </p:grpSpPr>
        <p:sp>
          <p:nvSpPr>
            <p:cNvPr name="Freeform 6" id="6"/>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FDB217"/>
            </a:solidFill>
            <a:ln cap="sq">
              <a:noFill/>
              <a:prstDash val="solid"/>
              <a:miter/>
            </a:ln>
          </p:spPr>
        </p:sp>
        <p:sp>
          <p:nvSpPr>
            <p:cNvPr name="TextBox 7" id="7"/>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4991" y="1763605"/>
            <a:ext cx="5994124" cy="1773322"/>
            <a:chOff x="0" y="0"/>
            <a:chExt cx="2747400" cy="812800"/>
          </a:xfrm>
        </p:grpSpPr>
        <p:sp>
          <p:nvSpPr>
            <p:cNvPr name="Freeform 9" id="9"/>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000000">
                <a:alpha val="0"/>
              </a:srgbClr>
            </a:solidFill>
            <a:ln w="66675" cap="sq">
              <a:solidFill>
                <a:srgbClr val="990032"/>
              </a:solidFill>
              <a:prstDash val="solid"/>
              <a:miter/>
            </a:ln>
          </p:spPr>
        </p:sp>
        <p:sp>
          <p:nvSpPr>
            <p:cNvPr name="TextBox 10" id="10"/>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724754" y="3800004"/>
            <a:ext cx="4807729" cy="4114800"/>
          </a:xfrm>
          <a:custGeom>
            <a:avLst/>
            <a:gdLst/>
            <a:ahLst/>
            <a:cxnLst/>
            <a:rect r="r" b="b" t="t" l="l"/>
            <a:pathLst>
              <a:path h="4114800" w="4807729">
                <a:moveTo>
                  <a:pt x="0" y="0"/>
                </a:moveTo>
                <a:lnTo>
                  <a:pt x="4807729" y="0"/>
                </a:lnTo>
                <a:lnTo>
                  <a:pt x="480772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328179" y="1945416"/>
            <a:ext cx="6027748" cy="704850"/>
          </a:xfrm>
          <a:prstGeom prst="rect">
            <a:avLst/>
          </a:prstGeom>
        </p:spPr>
        <p:txBody>
          <a:bodyPr anchor="t" rtlCol="false" tIns="0" lIns="0" bIns="0" rIns="0">
            <a:spAutoFit/>
          </a:bodyPr>
          <a:lstStyle/>
          <a:p>
            <a:pPr algn="ctr">
              <a:lnSpc>
                <a:spcPts val="5557"/>
              </a:lnSpc>
            </a:pPr>
            <a:r>
              <a:rPr lang="en-US" sz="4630">
                <a:solidFill>
                  <a:srgbClr val="000000"/>
                </a:solidFill>
                <a:latin typeface="League Spartan"/>
                <a:ea typeface="League Spartan"/>
                <a:cs typeface="League Spartan"/>
                <a:sym typeface="League Spartan"/>
              </a:rPr>
              <a:t>RESULTS</a:t>
            </a:r>
          </a:p>
        </p:txBody>
      </p:sp>
      <p:sp>
        <p:nvSpPr>
          <p:cNvPr name="Freeform 13" id="13"/>
          <p:cNvSpPr/>
          <p:nvPr/>
        </p:nvSpPr>
        <p:spPr>
          <a:xfrm flipH="false" flipV="false" rot="0">
            <a:off x="325439" y="3555977"/>
            <a:ext cx="10694836" cy="6296585"/>
          </a:xfrm>
          <a:custGeom>
            <a:avLst/>
            <a:gdLst/>
            <a:ahLst/>
            <a:cxnLst/>
            <a:rect r="r" b="b" t="t" l="l"/>
            <a:pathLst>
              <a:path h="6296585" w="10694836">
                <a:moveTo>
                  <a:pt x="0" y="0"/>
                </a:moveTo>
                <a:lnTo>
                  <a:pt x="10694836" y="0"/>
                </a:lnTo>
                <a:lnTo>
                  <a:pt x="10694836" y="6296585"/>
                </a:lnTo>
                <a:lnTo>
                  <a:pt x="0" y="6296585"/>
                </a:lnTo>
                <a:lnTo>
                  <a:pt x="0" y="0"/>
                </a:lnTo>
                <a:close/>
              </a:path>
            </a:pathLst>
          </a:custGeom>
          <a:blipFill>
            <a:blip r:embed="rId8"/>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3082137" y="-495020"/>
            <a:ext cx="9287959" cy="8409825"/>
          </a:xfrm>
          <a:custGeom>
            <a:avLst/>
            <a:gdLst/>
            <a:ahLst/>
            <a:cxnLst/>
            <a:rect r="r" b="b" t="t" l="l"/>
            <a:pathLst>
              <a:path h="8409825" w="9287959">
                <a:moveTo>
                  <a:pt x="9287960" y="8409824"/>
                </a:moveTo>
                <a:lnTo>
                  <a:pt x="0" y="8409824"/>
                </a:lnTo>
                <a:lnTo>
                  <a:pt x="0" y="0"/>
                </a:lnTo>
                <a:lnTo>
                  <a:pt x="9287960" y="0"/>
                </a:lnTo>
                <a:lnTo>
                  <a:pt x="9287960" y="840982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07933" y="8049787"/>
            <a:ext cx="7360133" cy="6664266"/>
          </a:xfrm>
          <a:custGeom>
            <a:avLst/>
            <a:gdLst/>
            <a:ahLst/>
            <a:cxnLst/>
            <a:rect r="r" b="b" t="t" l="l"/>
            <a:pathLst>
              <a:path h="6664266" w="7360133">
                <a:moveTo>
                  <a:pt x="0" y="0"/>
                </a:moveTo>
                <a:lnTo>
                  <a:pt x="7360134" y="0"/>
                </a:lnTo>
                <a:lnTo>
                  <a:pt x="7360134" y="6664267"/>
                </a:lnTo>
                <a:lnTo>
                  <a:pt x="0" y="6664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true" flipV="false" rot="0">
            <a:off x="8303269" y="8738243"/>
            <a:ext cx="7360133" cy="6664266"/>
          </a:xfrm>
          <a:custGeom>
            <a:avLst/>
            <a:gdLst/>
            <a:ahLst/>
            <a:cxnLst/>
            <a:rect r="r" b="b" t="t" l="l"/>
            <a:pathLst>
              <a:path h="6664266" w="7360133">
                <a:moveTo>
                  <a:pt x="7360133" y="0"/>
                </a:moveTo>
                <a:lnTo>
                  <a:pt x="0" y="0"/>
                </a:lnTo>
                <a:lnTo>
                  <a:pt x="0" y="6664266"/>
                </a:lnTo>
                <a:lnTo>
                  <a:pt x="7360133" y="6664266"/>
                </a:lnTo>
                <a:lnTo>
                  <a:pt x="7360133"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5" id="5"/>
          <p:cNvGrpSpPr/>
          <p:nvPr/>
        </p:nvGrpSpPr>
        <p:grpSpPr>
          <a:xfrm rot="0">
            <a:off x="1202807" y="1621421"/>
            <a:ext cx="5994124" cy="1773322"/>
            <a:chOff x="0" y="0"/>
            <a:chExt cx="2747400" cy="812800"/>
          </a:xfrm>
        </p:grpSpPr>
        <p:sp>
          <p:nvSpPr>
            <p:cNvPr name="Freeform 6" id="6"/>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FDB217"/>
            </a:solidFill>
            <a:ln cap="sq">
              <a:noFill/>
              <a:prstDash val="solid"/>
              <a:miter/>
            </a:ln>
          </p:spPr>
        </p:sp>
        <p:sp>
          <p:nvSpPr>
            <p:cNvPr name="TextBox 7" id="7"/>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4991" y="1763605"/>
            <a:ext cx="5994124" cy="1773322"/>
            <a:chOff x="0" y="0"/>
            <a:chExt cx="2747400" cy="812800"/>
          </a:xfrm>
        </p:grpSpPr>
        <p:sp>
          <p:nvSpPr>
            <p:cNvPr name="Freeform 9" id="9"/>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000000">
                <a:alpha val="0"/>
              </a:srgbClr>
            </a:solidFill>
            <a:ln w="66675" cap="sq">
              <a:solidFill>
                <a:srgbClr val="990032"/>
              </a:solidFill>
              <a:prstDash val="solid"/>
              <a:miter/>
            </a:ln>
          </p:spPr>
        </p:sp>
        <p:sp>
          <p:nvSpPr>
            <p:cNvPr name="TextBox 10" id="10"/>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724754" y="3800004"/>
            <a:ext cx="4807729" cy="4114800"/>
          </a:xfrm>
          <a:custGeom>
            <a:avLst/>
            <a:gdLst/>
            <a:ahLst/>
            <a:cxnLst/>
            <a:rect r="r" b="b" t="t" l="l"/>
            <a:pathLst>
              <a:path h="4114800" w="4807729">
                <a:moveTo>
                  <a:pt x="0" y="0"/>
                </a:moveTo>
                <a:lnTo>
                  <a:pt x="4807729" y="0"/>
                </a:lnTo>
                <a:lnTo>
                  <a:pt x="480772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234354" y="3536927"/>
            <a:ext cx="11076270" cy="6507308"/>
          </a:xfrm>
          <a:custGeom>
            <a:avLst/>
            <a:gdLst/>
            <a:ahLst/>
            <a:cxnLst/>
            <a:rect r="r" b="b" t="t" l="l"/>
            <a:pathLst>
              <a:path h="6507308" w="11076270">
                <a:moveTo>
                  <a:pt x="0" y="0"/>
                </a:moveTo>
                <a:lnTo>
                  <a:pt x="11076270" y="0"/>
                </a:lnTo>
                <a:lnTo>
                  <a:pt x="11076270" y="6507309"/>
                </a:lnTo>
                <a:lnTo>
                  <a:pt x="0" y="6507309"/>
                </a:lnTo>
                <a:lnTo>
                  <a:pt x="0" y="0"/>
                </a:lnTo>
                <a:close/>
              </a:path>
            </a:pathLst>
          </a:custGeom>
          <a:blipFill>
            <a:blip r:embed="rId8"/>
            <a:stretch>
              <a:fillRect l="0" t="0" r="0" b="0"/>
            </a:stretch>
          </a:blipFill>
        </p:spPr>
      </p:sp>
      <p:sp>
        <p:nvSpPr>
          <p:cNvPr name="TextBox 13" id="13"/>
          <p:cNvSpPr txBox="true"/>
          <p:nvPr/>
        </p:nvSpPr>
        <p:spPr>
          <a:xfrm rot="0">
            <a:off x="1328179" y="1945416"/>
            <a:ext cx="6027748" cy="704850"/>
          </a:xfrm>
          <a:prstGeom prst="rect">
            <a:avLst/>
          </a:prstGeom>
        </p:spPr>
        <p:txBody>
          <a:bodyPr anchor="t" rtlCol="false" tIns="0" lIns="0" bIns="0" rIns="0">
            <a:spAutoFit/>
          </a:bodyPr>
          <a:lstStyle/>
          <a:p>
            <a:pPr algn="ctr">
              <a:lnSpc>
                <a:spcPts val="5557"/>
              </a:lnSpc>
            </a:pPr>
            <a:r>
              <a:rPr lang="en-US" sz="4630">
                <a:solidFill>
                  <a:srgbClr val="000000"/>
                </a:solidFill>
                <a:latin typeface="League Spartan"/>
                <a:ea typeface="League Spartan"/>
                <a:cs typeface="League Spartan"/>
                <a:sym typeface="League Spartan"/>
              </a:rPr>
              <a:t>RESULTS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3082137" y="-495020"/>
            <a:ext cx="9287959" cy="8409825"/>
          </a:xfrm>
          <a:custGeom>
            <a:avLst/>
            <a:gdLst/>
            <a:ahLst/>
            <a:cxnLst/>
            <a:rect r="r" b="b" t="t" l="l"/>
            <a:pathLst>
              <a:path h="8409825" w="9287959">
                <a:moveTo>
                  <a:pt x="9287960" y="8409824"/>
                </a:moveTo>
                <a:lnTo>
                  <a:pt x="0" y="8409824"/>
                </a:lnTo>
                <a:lnTo>
                  <a:pt x="0" y="0"/>
                </a:lnTo>
                <a:lnTo>
                  <a:pt x="9287960" y="0"/>
                </a:lnTo>
                <a:lnTo>
                  <a:pt x="9287960" y="840982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07933" y="8049787"/>
            <a:ext cx="7360133" cy="6664266"/>
          </a:xfrm>
          <a:custGeom>
            <a:avLst/>
            <a:gdLst/>
            <a:ahLst/>
            <a:cxnLst/>
            <a:rect r="r" b="b" t="t" l="l"/>
            <a:pathLst>
              <a:path h="6664266" w="7360133">
                <a:moveTo>
                  <a:pt x="0" y="0"/>
                </a:moveTo>
                <a:lnTo>
                  <a:pt x="7360134" y="0"/>
                </a:lnTo>
                <a:lnTo>
                  <a:pt x="7360134" y="6664267"/>
                </a:lnTo>
                <a:lnTo>
                  <a:pt x="0" y="6664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true" flipV="false" rot="0">
            <a:off x="8303269" y="8738243"/>
            <a:ext cx="7360133" cy="6664266"/>
          </a:xfrm>
          <a:custGeom>
            <a:avLst/>
            <a:gdLst/>
            <a:ahLst/>
            <a:cxnLst/>
            <a:rect r="r" b="b" t="t" l="l"/>
            <a:pathLst>
              <a:path h="6664266" w="7360133">
                <a:moveTo>
                  <a:pt x="7360133" y="0"/>
                </a:moveTo>
                <a:lnTo>
                  <a:pt x="0" y="0"/>
                </a:lnTo>
                <a:lnTo>
                  <a:pt x="0" y="6664266"/>
                </a:lnTo>
                <a:lnTo>
                  <a:pt x="7360133" y="6664266"/>
                </a:lnTo>
                <a:lnTo>
                  <a:pt x="7360133"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5" id="5"/>
          <p:cNvGrpSpPr/>
          <p:nvPr/>
        </p:nvGrpSpPr>
        <p:grpSpPr>
          <a:xfrm rot="0">
            <a:off x="1202807" y="1621421"/>
            <a:ext cx="5994124" cy="1773322"/>
            <a:chOff x="0" y="0"/>
            <a:chExt cx="2747400" cy="812800"/>
          </a:xfrm>
        </p:grpSpPr>
        <p:sp>
          <p:nvSpPr>
            <p:cNvPr name="Freeform 6" id="6"/>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FDB217"/>
            </a:solidFill>
            <a:ln cap="sq">
              <a:noFill/>
              <a:prstDash val="solid"/>
              <a:miter/>
            </a:ln>
          </p:spPr>
        </p:sp>
        <p:sp>
          <p:nvSpPr>
            <p:cNvPr name="TextBox 7" id="7"/>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4991" y="1763605"/>
            <a:ext cx="5994124" cy="1773322"/>
            <a:chOff x="0" y="0"/>
            <a:chExt cx="2747400" cy="812800"/>
          </a:xfrm>
        </p:grpSpPr>
        <p:sp>
          <p:nvSpPr>
            <p:cNvPr name="Freeform 9" id="9"/>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000000">
                <a:alpha val="0"/>
              </a:srgbClr>
            </a:solidFill>
            <a:ln w="66675" cap="sq">
              <a:solidFill>
                <a:srgbClr val="990032"/>
              </a:solidFill>
              <a:prstDash val="solid"/>
              <a:miter/>
            </a:ln>
          </p:spPr>
        </p:sp>
        <p:sp>
          <p:nvSpPr>
            <p:cNvPr name="TextBox 10" id="10"/>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724754" y="3800004"/>
            <a:ext cx="4807729" cy="4114800"/>
          </a:xfrm>
          <a:custGeom>
            <a:avLst/>
            <a:gdLst/>
            <a:ahLst/>
            <a:cxnLst/>
            <a:rect r="r" b="b" t="t" l="l"/>
            <a:pathLst>
              <a:path h="4114800" w="4807729">
                <a:moveTo>
                  <a:pt x="0" y="0"/>
                </a:moveTo>
                <a:lnTo>
                  <a:pt x="4807729" y="0"/>
                </a:lnTo>
                <a:lnTo>
                  <a:pt x="480772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366091" y="3709892"/>
            <a:ext cx="10277785" cy="6063893"/>
          </a:xfrm>
          <a:custGeom>
            <a:avLst/>
            <a:gdLst/>
            <a:ahLst/>
            <a:cxnLst/>
            <a:rect r="r" b="b" t="t" l="l"/>
            <a:pathLst>
              <a:path h="6063893" w="10277785">
                <a:moveTo>
                  <a:pt x="0" y="0"/>
                </a:moveTo>
                <a:lnTo>
                  <a:pt x="10277785" y="0"/>
                </a:lnTo>
                <a:lnTo>
                  <a:pt x="10277785" y="6063893"/>
                </a:lnTo>
                <a:lnTo>
                  <a:pt x="0" y="6063893"/>
                </a:lnTo>
                <a:lnTo>
                  <a:pt x="0" y="0"/>
                </a:lnTo>
                <a:close/>
              </a:path>
            </a:pathLst>
          </a:custGeom>
          <a:blipFill>
            <a:blip r:embed="rId8"/>
            <a:stretch>
              <a:fillRect l="0" t="0" r="0" b="0"/>
            </a:stretch>
          </a:blipFill>
        </p:spPr>
      </p:sp>
      <p:sp>
        <p:nvSpPr>
          <p:cNvPr name="TextBox 13" id="13"/>
          <p:cNvSpPr txBox="true"/>
          <p:nvPr/>
        </p:nvSpPr>
        <p:spPr>
          <a:xfrm rot="0">
            <a:off x="1328179" y="1945416"/>
            <a:ext cx="6027748" cy="704850"/>
          </a:xfrm>
          <a:prstGeom prst="rect">
            <a:avLst/>
          </a:prstGeom>
        </p:spPr>
        <p:txBody>
          <a:bodyPr anchor="t" rtlCol="false" tIns="0" lIns="0" bIns="0" rIns="0">
            <a:spAutoFit/>
          </a:bodyPr>
          <a:lstStyle/>
          <a:p>
            <a:pPr algn="ctr">
              <a:lnSpc>
                <a:spcPts val="5557"/>
              </a:lnSpc>
            </a:pPr>
            <a:r>
              <a:rPr lang="en-US" sz="4630">
                <a:solidFill>
                  <a:srgbClr val="000000"/>
                </a:solidFill>
                <a:latin typeface="League Spartan"/>
                <a:ea typeface="League Spartan"/>
                <a:cs typeface="League Spartan"/>
                <a:sym typeface="League Spartan"/>
              </a:rPr>
              <a:t>RESULTS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3082137" y="-495020"/>
            <a:ext cx="9287959" cy="8409825"/>
          </a:xfrm>
          <a:custGeom>
            <a:avLst/>
            <a:gdLst/>
            <a:ahLst/>
            <a:cxnLst/>
            <a:rect r="r" b="b" t="t" l="l"/>
            <a:pathLst>
              <a:path h="8409825" w="9287959">
                <a:moveTo>
                  <a:pt x="9287960" y="8409824"/>
                </a:moveTo>
                <a:lnTo>
                  <a:pt x="0" y="8409824"/>
                </a:lnTo>
                <a:lnTo>
                  <a:pt x="0" y="0"/>
                </a:lnTo>
                <a:lnTo>
                  <a:pt x="9287960" y="0"/>
                </a:lnTo>
                <a:lnTo>
                  <a:pt x="9287960" y="840982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07933" y="8049787"/>
            <a:ext cx="7360133" cy="6664266"/>
          </a:xfrm>
          <a:custGeom>
            <a:avLst/>
            <a:gdLst/>
            <a:ahLst/>
            <a:cxnLst/>
            <a:rect r="r" b="b" t="t" l="l"/>
            <a:pathLst>
              <a:path h="6664266" w="7360133">
                <a:moveTo>
                  <a:pt x="0" y="0"/>
                </a:moveTo>
                <a:lnTo>
                  <a:pt x="7360134" y="0"/>
                </a:lnTo>
                <a:lnTo>
                  <a:pt x="7360134" y="6664267"/>
                </a:lnTo>
                <a:lnTo>
                  <a:pt x="0" y="6664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true" flipV="false" rot="0">
            <a:off x="8303269" y="8738243"/>
            <a:ext cx="7360133" cy="6664266"/>
          </a:xfrm>
          <a:custGeom>
            <a:avLst/>
            <a:gdLst/>
            <a:ahLst/>
            <a:cxnLst/>
            <a:rect r="r" b="b" t="t" l="l"/>
            <a:pathLst>
              <a:path h="6664266" w="7360133">
                <a:moveTo>
                  <a:pt x="7360133" y="0"/>
                </a:moveTo>
                <a:lnTo>
                  <a:pt x="0" y="0"/>
                </a:lnTo>
                <a:lnTo>
                  <a:pt x="0" y="6664266"/>
                </a:lnTo>
                <a:lnTo>
                  <a:pt x="7360133" y="6664266"/>
                </a:lnTo>
                <a:lnTo>
                  <a:pt x="7360133"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5" id="5"/>
          <p:cNvSpPr txBox="true"/>
          <p:nvPr/>
        </p:nvSpPr>
        <p:spPr>
          <a:xfrm rot="0">
            <a:off x="349526" y="3662267"/>
            <a:ext cx="11633809" cy="6249876"/>
          </a:xfrm>
          <a:prstGeom prst="rect">
            <a:avLst/>
          </a:prstGeom>
        </p:spPr>
        <p:txBody>
          <a:bodyPr anchor="t" rtlCol="false" tIns="0" lIns="0" bIns="0" rIns="0">
            <a:spAutoFit/>
          </a:bodyPr>
          <a:lstStyle/>
          <a:p>
            <a:pPr algn="just">
              <a:lnSpc>
                <a:spcPts val="3593"/>
              </a:lnSpc>
            </a:pPr>
            <a:r>
              <a:rPr lang="en-US" sz="2566">
                <a:solidFill>
                  <a:srgbClr val="000000"/>
                </a:solidFill>
                <a:latin typeface="DG Jory"/>
                <a:ea typeface="DG Jory"/>
                <a:cs typeface="DG Jory"/>
                <a:sym typeface="DG Jory"/>
              </a:rPr>
              <a:t>1.</a:t>
            </a:r>
            <a:r>
              <a:rPr lang="en-US" sz="2566">
                <a:solidFill>
                  <a:srgbClr val="000000"/>
                </a:solidFill>
                <a:latin typeface="DG Jory"/>
                <a:ea typeface="DG Jory"/>
                <a:cs typeface="DG Jory"/>
                <a:sym typeface="DG Jory"/>
              </a:rPr>
              <a:t> </a:t>
            </a:r>
            <a:r>
              <a:rPr lang="en-US" sz="2566" b="true">
                <a:solidFill>
                  <a:srgbClr val="000000"/>
                </a:solidFill>
                <a:latin typeface="DG Jory Bold"/>
                <a:ea typeface="DG Jory Bold"/>
                <a:cs typeface="DG Jory Bold"/>
                <a:sym typeface="DG Jory Bold"/>
              </a:rPr>
              <a:t>Industry Impact:</a:t>
            </a:r>
          </a:p>
          <a:p>
            <a:pPr algn="just">
              <a:lnSpc>
                <a:spcPts val="3593"/>
              </a:lnSpc>
            </a:pPr>
            <a:r>
              <a:rPr lang="en-US" sz="2566">
                <a:solidFill>
                  <a:srgbClr val="000000"/>
                </a:solidFill>
                <a:latin typeface="DG Jory"/>
                <a:ea typeface="DG Jory"/>
                <a:cs typeface="DG Jory"/>
                <a:sym typeface="DG Jory"/>
              </a:rPr>
              <a:t>Empowers e-commerce platforms to understand customer sentiment at scale, refine product recommendations, improve user satisfaction, and make data-driven business decisions using real-time feedback analysis.</a:t>
            </a:r>
          </a:p>
          <a:p>
            <a:pPr algn="just">
              <a:lnSpc>
                <a:spcPts val="3593"/>
              </a:lnSpc>
            </a:pPr>
            <a:r>
              <a:rPr lang="en-US" sz="2566">
                <a:solidFill>
                  <a:srgbClr val="000000"/>
                </a:solidFill>
                <a:latin typeface="DG Jory"/>
                <a:ea typeface="DG Jory"/>
                <a:cs typeface="DG Jory"/>
                <a:sym typeface="DG Jory"/>
              </a:rPr>
              <a:t>2. </a:t>
            </a:r>
            <a:r>
              <a:rPr lang="en-US" sz="2566" b="true">
                <a:solidFill>
                  <a:srgbClr val="000000"/>
                </a:solidFill>
                <a:latin typeface="DG Jory Bold"/>
                <a:ea typeface="DG Jory Bold"/>
                <a:cs typeface="DG Jory Bold"/>
                <a:sym typeface="DG Jory Bold"/>
              </a:rPr>
              <a:t>Societal Impact:</a:t>
            </a:r>
          </a:p>
          <a:p>
            <a:pPr algn="just">
              <a:lnSpc>
                <a:spcPts val="3593"/>
              </a:lnSpc>
            </a:pPr>
            <a:r>
              <a:rPr lang="en-US" sz="2566">
                <a:solidFill>
                  <a:srgbClr val="000000"/>
                </a:solidFill>
                <a:latin typeface="DG Jory"/>
                <a:ea typeface="DG Jory"/>
                <a:cs typeface="DG Jory"/>
                <a:sym typeface="DG Jory"/>
              </a:rPr>
              <a:t>Enabl</a:t>
            </a:r>
            <a:r>
              <a:rPr lang="en-US" sz="2566">
                <a:solidFill>
                  <a:srgbClr val="000000"/>
                </a:solidFill>
                <a:latin typeface="DG Jory"/>
                <a:ea typeface="DG Jory"/>
                <a:cs typeface="DG Jory"/>
                <a:sym typeface="DG Jory"/>
              </a:rPr>
              <a:t>es consumers to make informed choices through transparent sentiment insights, while helping companies reduce unnecessary churn and focus on genuine customer needs fostering ethical AI-powered feedback systems.</a:t>
            </a:r>
          </a:p>
          <a:p>
            <a:pPr algn="just">
              <a:lnSpc>
                <a:spcPts val="3593"/>
              </a:lnSpc>
            </a:pPr>
            <a:r>
              <a:rPr lang="en-US" sz="2566">
                <a:solidFill>
                  <a:srgbClr val="000000"/>
                </a:solidFill>
                <a:latin typeface="DG Jory"/>
                <a:ea typeface="DG Jory"/>
                <a:cs typeface="DG Jory"/>
                <a:sym typeface="DG Jory"/>
              </a:rPr>
              <a:t>3. </a:t>
            </a:r>
            <a:r>
              <a:rPr lang="en-US" sz="2566" b="true">
                <a:solidFill>
                  <a:srgbClr val="000000"/>
                </a:solidFill>
                <a:latin typeface="DG Jory Bold"/>
                <a:ea typeface="DG Jory Bold"/>
                <a:cs typeface="DG Jory Bold"/>
                <a:sym typeface="DG Jory Bold"/>
              </a:rPr>
              <a:t>Research Impact:</a:t>
            </a:r>
          </a:p>
          <a:p>
            <a:pPr algn="just">
              <a:lnSpc>
                <a:spcPts val="3593"/>
              </a:lnSpc>
            </a:pPr>
            <a:r>
              <a:rPr lang="en-US" sz="2566">
                <a:solidFill>
                  <a:srgbClr val="000000"/>
                </a:solidFill>
                <a:latin typeface="DG Jory"/>
                <a:ea typeface="DG Jory"/>
                <a:cs typeface="DG Jory"/>
                <a:sym typeface="DG Jory"/>
              </a:rPr>
              <a:t>Demonstra</a:t>
            </a:r>
            <a:r>
              <a:rPr lang="en-US" sz="2566">
                <a:solidFill>
                  <a:srgbClr val="000000"/>
                </a:solidFill>
                <a:latin typeface="DG Jory"/>
                <a:ea typeface="DG Jory"/>
                <a:cs typeface="DG Jory"/>
                <a:sym typeface="DG Jory"/>
              </a:rPr>
              <a:t>tes the effectiveness of combining rule-based, hybrid, and transformer-based models (like RoBERTa) for sentiment analysis, contributing to advancements in explainable NLP, model interpretability, and scalable deployment via interactive Streamlit apps.</a:t>
            </a:r>
          </a:p>
          <a:p>
            <a:pPr algn="just">
              <a:lnSpc>
                <a:spcPts val="3593"/>
              </a:lnSpc>
            </a:pPr>
          </a:p>
        </p:txBody>
      </p:sp>
      <p:grpSp>
        <p:nvGrpSpPr>
          <p:cNvPr name="Group 6" id="6"/>
          <p:cNvGrpSpPr/>
          <p:nvPr/>
        </p:nvGrpSpPr>
        <p:grpSpPr>
          <a:xfrm rot="0">
            <a:off x="1202807" y="1621421"/>
            <a:ext cx="5994124" cy="1773322"/>
            <a:chOff x="0" y="0"/>
            <a:chExt cx="2747400" cy="812800"/>
          </a:xfrm>
        </p:grpSpPr>
        <p:sp>
          <p:nvSpPr>
            <p:cNvPr name="Freeform 7" id="7"/>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FDB217"/>
            </a:solidFill>
            <a:ln cap="sq">
              <a:noFill/>
              <a:prstDash val="solid"/>
              <a:miter/>
            </a:ln>
          </p:spPr>
        </p:sp>
        <p:sp>
          <p:nvSpPr>
            <p:cNvPr name="TextBox 8" id="8"/>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344991" y="1763605"/>
            <a:ext cx="5994124" cy="1773322"/>
            <a:chOff x="0" y="0"/>
            <a:chExt cx="2747400" cy="812800"/>
          </a:xfrm>
        </p:grpSpPr>
        <p:sp>
          <p:nvSpPr>
            <p:cNvPr name="Freeform 10" id="10"/>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000000">
                <a:alpha val="0"/>
              </a:srgbClr>
            </a:solidFill>
            <a:ln w="66675" cap="sq">
              <a:solidFill>
                <a:srgbClr val="990032"/>
              </a:solidFill>
              <a:prstDash val="solid"/>
              <a:miter/>
            </a:ln>
          </p:spPr>
        </p:sp>
        <p:sp>
          <p:nvSpPr>
            <p:cNvPr name="TextBox 11" id="11"/>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1983335" y="3536927"/>
            <a:ext cx="3952374" cy="4114800"/>
          </a:xfrm>
          <a:custGeom>
            <a:avLst/>
            <a:gdLst/>
            <a:ahLst/>
            <a:cxnLst/>
            <a:rect r="r" b="b" t="t" l="l"/>
            <a:pathLst>
              <a:path h="4114800" w="3952374">
                <a:moveTo>
                  <a:pt x="0" y="0"/>
                </a:moveTo>
                <a:lnTo>
                  <a:pt x="3952374" y="0"/>
                </a:lnTo>
                <a:lnTo>
                  <a:pt x="3952374" y="4114800"/>
                </a:lnTo>
                <a:lnTo>
                  <a:pt x="0" y="4114800"/>
                </a:lnTo>
                <a:lnTo>
                  <a:pt x="0" y="0"/>
                </a:lnTo>
                <a:close/>
              </a:path>
            </a:pathLst>
          </a:custGeom>
          <a:blipFill>
            <a:blip r:embed="rId6"/>
            <a:stretch>
              <a:fillRect l="0" t="0" r="0" b="0"/>
            </a:stretch>
          </a:blipFill>
        </p:spPr>
      </p:sp>
      <p:sp>
        <p:nvSpPr>
          <p:cNvPr name="TextBox 13" id="13"/>
          <p:cNvSpPr txBox="true"/>
          <p:nvPr/>
        </p:nvSpPr>
        <p:spPr>
          <a:xfrm rot="0">
            <a:off x="1311367" y="2133783"/>
            <a:ext cx="6027748" cy="748614"/>
          </a:xfrm>
          <a:prstGeom prst="rect">
            <a:avLst/>
          </a:prstGeom>
        </p:spPr>
        <p:txBody>
          <a:bodyPr anchor="t" rtlCol="false" tIns="0" lIns="0" bIns="0" rIns="0">
            <a:spAutoFit/>
          </a:bodyPr>
          <a:lstStyle/>
          <a:p>
            <a:pPr algn="ctr">
              <a:lnSpc>
                <a:spcPts val="5917"/>
              </a:lnSpc>
            </a:pPr>
            <a:r>
              <a:rPr lang="en-US" sz="4930">
                <a:solidFill>
                  <a:srgbClr val="000000"/>
                </a:solidFill>
                <a:latin typeface="League Spartan"/>
                <a:ea typeface="League Spartan"/>
                <a:cs typeface="League Spartan"/>
                <a:sym typeface="League Spartan"/>
              </a:rPr>
              <a:t>IMPACT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3082137" y="-495020"/>
            <a:ext cx="9287959" cy="8409825"/>
          </a:xfrm>
          <a:custGeom>
            <a:avLst/>
            <a:gdLst/>
            <a:ahLst/>
            <a:cxnLst/>
            <a:rect r="r" b="b" t="t" l="l"/>
            <a:pathLst>
              <a:path h="8409825" w="9287959">
                <a:moveTo>
                  <a:pt x="9287960" y="8409824"/>
                </a:moveTo>
                <a:lnTo>
                  <a:pt x="0" y="8409824"/>
                </a:lnTo>
                <a:lnTo>
                  <a:pt x="0" y="0"/>
                </a:lnTo>
                <a:lnTo>
                  <a:pt x="9287960" y="0"/>
                </a:lnTo>
                <a:lnTo>
                  <a:pt x="9287960" y="840982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07933" y="8049787"/>
            <a:ext cx="7360133" cy="6664266"/>
          </a:xfrm>
          <a:custGeom>
            <a:avLst/>
            <a:gdLst/>
            <a:ahLst/>
            <a:cxnLst/>
            <a:rect r="r" b="b" t="t" l="l"/>
            <a:pathLst>
              <a:path h="6664266" w="7360133">
                <a:moveTo>
                  <a:pt x="0" y="0"/>
                </a:moveTo>
                <a:lnTo>
                  <a:pt x="7360134" y="0"/>
                </a:lnTo>
                <a:lnTo>
                  <a:pt x="7360134" y="6664267"/>
                </a:lnTo>
                <a:lnTo>
                  <a:pt x="0" y="6664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true" flipV="false" rot="0">
            <a:off x="8303269" y="8738243"/>
            <a:ext cx="7360133" cy="6664266"/>
          </a:xfrm>
          <a:custGeom>
            <a:avLst/>
            <a:gdLst/>
            <a:ahLst/>
            <a:cxnLst/>
            <a:rect r="r" b="b" t="t" l="l"/>
            <a:pathLst>
              <a:path h="6664266" w="7360133">
                <a:moveTo>
                  <a:pt x="7360133" y="0"/>
                </a:moveTo>
                <a:lnTo>
                  <a:pt x="0" y="0"/>
                </a:lnTo>
                <a:lnTo>
                  <a:pt x="0" y="6664266"/>
                </a:lnTo>
                <a:lnTo>
                  <a:pt x="7360133" y="6664266"/>
                </a:lnTo>
                <a:lnTo>
                  <a:pt x="7360133"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5" id="5"/>
          <p:cNvGrpSpPr/>
          <p:nvPr/>
        </p:nvGrpSpPr>
        <p:grpSpPr>
          <a:xfrm rot="0">
            <a:off x="1202807" y="1621421"/>
            <a:ext cx="5994124" cy="1773322"/>
            <a:chOff x="0" y="0"/>
            <a:chExt cx="2747400" cy="812800"/>
          </a:xfrm>
        </p:grpSpPr>
        <p:sp>
          <p:nvSpPr>
            <p:cNvPr name="Freeform 6" id="6"/>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FDB217"/>
            </a:solidFill>
            <a:ln cap="sq">
              <a:noFill/>
              <a:prstDash val="solid"/>
              <a:miter/>
            </a:ln>
          </p:spPr>
        </p:sp>
        <p:sp>
          <p:nvSpPr>
            <p:cNvPr name="TextBox 7" id="7"/>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4991" y="1763605"/>
            <a:ext cx="5994124" cy="1773322"/>
            <a:chOff x="0" y="0"/>
            <a:chExt cx="2747400" cy="812800"/>
          </a:xfrm>
        </p:grpSpPr>
        <p:sp>
          <p:nvSpPr>
            <p:cNvPr name="Freeform 9" id="9"/>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000000">
                <a:alpha val="0"/>
              </a:srgbClr>
            </a:solidFill>
            <a:ln w="66675" cap="sq">
              <a:solidFill>
                <a:srgbClr val="990032"/>
              </a:solidFill>
              <a:prstDash val="solid"/>
              <a:miter/>
            </a:ln>
          </p:spPr>
        </p:sp>
        <p:sp>
          <p:nvSpPr>
            <p:cNvPr name="TextBox 10" id="10"/>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2117503" y="4602426"/>
            <a:ext cx="6170497" cy="2923273"/>
          </a:xfrm>
          <a:custGeom>
            <a:avLst/>
            <a:gdLst/>
            <a:ahLst/>
            <a:cxnLst/>
            <a:rect r="r" b="b" t="t" l="l"/>
            <a:pathLst>
              <a:path h="2923273" w="6170497">
                <a:moveTo>
                  <a:pt x="0" y="0"/>
                </a:moveTo>
                <a:lnTo>
                  <a:pt x="6170497" y="0"/>
                </a:lnTo>
                <a:lnTo>
                  <a:pt x="6170497" y="2923273"/>
                </a:lnTo>
                <a:lnTo>
                  <a:pt x="0" y="2923273"/>
                </a:lnTo>
                <a:lnTo>
                  <a:pt x="0" y="0"/>
                </a:lnTo>
                <a:close/>
              </a:path>
            </a:pathLst>
          </a:custGeom>
          <a:blipFill>
            <a:blip r:embed="rId6"/>
            <a:stretch>
              <a:fillRect l="0" t="0" r="0" b="0"/>
            </a:stretch>
          </a:blipFill>
        </p:spPr>
      </p:sp>
      <p:sp>
        <p:nvSpPr>
          <p:cNvPr name="TextBox 12" id="12"/>
          <p:cNvSpPr txBox="true"/>
          <p:nvPr/>
        </p:nvSpPr>
        <p:spPr>
          <a:xfrm rot="0">
            <a:off x="896178" y="3818580"/>
            <a:ext cx="10964915" cy="6616587"/>
          </a:xfrm>
          <a:prstGeom prst="rect">
            <a:avLst/>
          </a:prstGeom>
        </p:spPr>
        <p:txBody>
          <a:bodyPr anchor="t" rtlCol="false" tIns="0" lIns="0" bIns="0" rIns="0">
            <a:spAutoFit/>
          </a:bodyPr>
          <a:lstStyle/>
          <a:p>
            <a:pPr algn="l">
              <a:lnSpc>
                <a:spcPts val="4381"/>
              </a:lnSpc>
            </a:pPr>
            <a:r>
              <a:rPr lang="en-US" sz="3129">
                <a:solidFill>
                  <a:srgbClr val="000000"/>
                </a:solidFill>
                <a:latin typeface="DG Jory"/>
                <a:ea typeface="DG Jory"/>
                <a:cs typeface="DG Jory"/>
                <a:sym typeface="DG Jory"/>
              </a:rPr>
              <a:t>This project fuses advanced NLP models with efficient data pipelines to tackle a core challenge in e-commerce: extracting meaningful sentiment from customer reviews. By combining the speed of VADER (78.06%), the enhanced accuracy of a boosted hybrid model (78.46%), and the precision of fine-tuned RoBERTa (92.92%), it delivers real-time, actionable insights through a user-friendly Streamlit dashboard. The system supports business decisions that improve customer satisfaction, optimize product strategy, and reduce inefficiencies  promoting both commercial and sustainable goals. Its scalable architecture also makes it applicable across diverse domains where unstructured text is abundant.</a:t>
            </a:r>
          </a:p>
          <a:p>
            <a:pPr algn="l">
              <a:lnSpc>
                <a:spcPts val="4381"/>
              </a:lnSpc>
            </a:pPr>
          </a:p>
        </p:txBody>
      </p:sp>
      <p:sp>
        <p:nvSpPr>
          <p:cNvPr name="TextBox 13" id="13"/>
          <p:cNvSpPr txBox="true"/>
          <p:nvPr/>
        </p:nvSpPr>
        <p:spPr>
          <a:xfrm rot="0">
            <a:off x="1311367" y="2133783"/>
            <a:ext cx="6027748" cy="748614"/>
          </a:xfrm>
          <a:prstGeom prst="rect">
            <a:avLst/>
          </a:prstGeom>
        </p:spPr>
        <p:txBody>
          <a:bodyPr anchor="t" rtlCol="false" tIns="0" lIns="0" bIns="0" rIns="0">
            <a:spAutoFit/>
          </a:bodyPr>
          <a:lstStyle/>
          <a:p>
            <a:pPr algn="ctr">
              <a:lnSpc>
                <a:spcPts val="5917"/>
              </a:lnSpc>
            </a:pPr>
            <a:r>
              <a:rPr lang="en-US" sz="4930">
                <a:solidFill>
                  <a:srgbClr val="000000"/>
                </a:solidFill>
                <a:latin typeface="League Spartan"/>
                <a:ea typeface="League Spartan"/>
                <a:cs typeface="League Spartan"/>
                <a:sym typeface="League Spartan"/>
              </a:rPr>
              <a:t>CONCLUSION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80067" y="4897467"/>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607933" y="-1261755"/>
            <a:ext cx="7360133" cy="6664266"/>
          </a:xfrm>
          <a:custGeom>
            <a:avLst/>
            <a:gdLst/>
            <a:ahLst/>
            <a:cxnLst/>
            <a:rect r="r" b="b" t="t" l="l"/>
            <a:pathLst>
              <a:path h="6664266" w="7360133">
                <a:moveTo>
                  <a:pt x="7360134" y="6664267"/>
                </a:moveTo>
                <a:lnTo>
                  <a:pt x="0" y="6664267"/>
                </a:lnTo>
                <a:lnTo>
                  <a:pt x="0" y="0"/>
                </a:lnTo>
                <a:lnTo>
                  <a:pt x="7360134" y="0"/>
                </a:lnTo>
                <a:lnTo>
                  <a:pt x="7360134" y="66642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57022" y="6029979"/>
            <a:ext cx="7360133" cy="6664266"/>
          </a:xfrm>
          <a:custGeom>
            <a:avLst/>
            <a:gdLst/>
            <a:ahLst/>
            <a:cxnLst/>
            <a:rect r="r" b="b" t="t" l="l"/>
            <a:pathLst>
              <a:path h="6664266" w="7360133">
                <a:moveTo>
                  <a:pt x="0" y="0"/>
                </a:moveTo>
                <a:lnTo>
                  <a:pt x="7360134" y="0"/>
                </a:lnTo>
                <a:lnTo>
                  <a:pt x="7360134" y="6664266"/>
                </a:lnTo>
                <a:lnTo>
                  <a:pt x="0" y="66642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true" flipV="true" rot="0">
            <a:off x="-3530978" y="-2407245"/>
            <a:ext cx="7360133" cy="6664266"/>
          </a:xfrm>
          <a:custGeom>
            <a:avLst/>
            <a:gdLst/>
            <a:ahLst/>
            <a:cxnLst/>
            <a:rect r="r" b="b" t="t" l="l"/>
            <a:pathLst>
              <a:path h="6664266" w="7360133">
                <a:moveTo>
                  <a:pt x="7360134" y="6664266"/>
                </a:moveTo>
                <a:lnTo>
                  <a:pt x="0" y="6664266"/>
                </a:lnTo>
                <a:lnTo>
                  <a:pt x="0" y="0"/>
                </a:lnTo>
                <a:lnTo>
                  <a:pt x="7360134" y="0"/>
                </a:lnTo>
                <a:lnTo>
                  <a:pt x="7360134" y="6664266"/>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6" id="6"/>
          <p:cNvSpPr txBox="true"/>
          <p:nvPr/>
        </p:nvSpPr>
        <p:spPr>
          <a:xfrm rot="0">
            <a:off x="4751838" y="4153209"/>
            <a:ext cx="8784324" cy="1261363"/>
          </a:xfrm>
          <a:prstGeom prst="rect">
            <a:avLst/>
          </a:prstGeom>
        </p:spPr>
        <p:txBody>
          <a:bodyPr anchor="t" rtlCol="false" tIns="0" lIns="0" bIns="0" rIns="0">
            <a:spAutoFit/>
          </a:bodyPr>
          <a:lstStyle/>
          <a:p>
            <a:pPr algn="ctr" marL="0" indent="0" lvl="0">
              <a:lnSpc>
                <a:spcPts val="10012"/>
              </a:lnSpc>
              <a:spcBef>
                <a:spcPct val="0"/>
              </a:spcBef>
            </a:pPr>
            <a:r>
              <a:rPr lang="en-US" b="true" sz="8344" strike="noStrike" u="none">
                <a:solidFill>
                  <a:srgbClr val="000000"/>
                </a:solidFill>
                <a:latin typeface="League Spartan"/>
                <a:ea typeface="League Spartan"/>
                <a:cs typeface="League Spartan"/>
                <a:sym typeface="League Spartan"/>
              </a:rPr>
              <a:t>THANK YOU</a:t>
            </a:r>
          </a:p>
        </p:txBody>
      </p:sp>
      <p:sp>
        <p:nvSpPr>
          <p:cNvPr name="TextBox 7" id="7"/>
          <p:cNvSpPr txBox="true"/>
          <p:nvPr/>
        </p:nvSpPr>
        <p:spPr>
          <a:xfrm rot="0">
            <a:off x="6589181" y="5411320"/>
            <a:ext cx="5109638" cy="740867"/>
          </a:xfrm>
          <a:prstGeom prst="rect">
            <a:avLst/>
          </a:prstGeom>
        </p:spPr>
        <p:txBody>
          <a:bodyPr anchor="t" rtlCol="false" tIns="0" lIns="0" bIns="0" rIns="0">
            <a:spAutoFit/>
          </a:bodyPr>
          <a:lstStyle/>
          <a:p>
            <a:pPr algn="ctr">
              <a:lnSpc>
                <a:spcPts val="5759"/>
              </a:lnSpc>
            </a:pPr>
            <a:r>
              <a:rPr lang="en-US" sz="4799">
                <a:solidFill>
                  <a:srgbClr val="000000"/>
                </a:solidFill>
                <a:latin typeface="DG Jory"/>
                <a:ea typeface="DG Jory"/>
                <a:cs typeface="DG Jory"/>
                <a:sym typeface="DG Jory"/>
              </a:rPr>
              <a:t>TEAM      PLUTO</a:t>
            </a:r>
          </a:p>
        </p:txBody>
      </p:sp>
      <p:sp>
        <p:nvSpPr>
          <p:cNvPr name="TextBox 8" id="8"/>
          <p:cNvSpPr txBox="true"/>
          <p:nvPr/>
        </p:nvSpPr>
        <p:spPr>
          <a:xfrm rot="0">
            <a:off x="4930894" y="8881647"/>
            <a:ext cx="8388112" cy="951405"/>
          </a:xfrm>
          <a:prstGeom prst="rect">
            <a:avLst/>
          </a:prstGeom>
        </p:spPr>
        <p:txBody>
          <a:bodyPr anchor="t" rtlCol="false" tIns="0" lIns="0" bIns="0" rIns="0">
            <a:spAutoFit/>
          </a:bodyPr>
          <a:lstStyle/>
          <a:p>
            <a:pPr algn="ctr">
              <a:lnSpc>
                <a:spcPts val="3726"/>
              </a:lnSpc>
            </a:pPr>
            <a:r>
              <a:rPr lang="en-US" sz="3105">
                <a:solidFill>
                  <a:srgbClr val="000000"/>
                </a:solidFill>
                <a:latin typeface="DG Jory"/>
                <a:ea typeface="DG Jory"/>
                <a:cs typeface="DG Jory"/>
                <a:sym typeface="DG Jory"/>
              </a:rPr>
              <a:t>Anand Khanna   Sai Varun   </a:t>
            </a:r>
            <a:r>
              <a:rPr lang="en-US" sz="3105">
                <a:solidFill>
                  <a:srgbClr val="000000"/>
                </a:solidFill>
                <a:latin typeface="DG Jory"/>
                <a:ea typeface="DG Jory"/>
                <a:cs typeface="DG Jory"/>
                <a:sym typeface="DG Jory"/>
              </a:rPr>
              <a:t>Alexis Myers   Hetvi Shah</a:t>
            </a:r>
          </a:p>
          <a:p>
            <a:pPr algn="ctr" marL="0" indent="0" lvl="0">
              <a:lnSpc>
                <a:spcPts val="3726"/>
              </a:lnSpc>
              <a:spcBef>
                <a:spcPct val="0"/>
              </a:spcBef>
            </a:pPr>
          </a:p>
        </p:txBody>
      </p:sp>
      <p:sp>
        <p:nvSpPr>
          <p:cNvPr name="TextBox 9" id="9"/>
          <p:cNvSpPr txBox="true"/>
          <p:nvPr/>
        </p:nvSpPr>
        <p:spPr>
          <a:xfrm rot="0">
            <a:off x="4949944" y="548235"/>
            <a:ext cx="8388112" cy="480465"/>
          </a:xfrm>
          <a:prstGeom prst="rect">
            <a:avLst/>
          </a:prstGeom>
        </p:spPr>
        <p:txBody>
          <a:bodyPr anchor="t" rtlCol="false" tIns="0" lIns="0" bIns="0" rIns="0">
            <a:spAutoFit/>
          </a:bodyPr>
          <a:lstStyle/>
          <a:p>
            <a:pPr algn="ctr" marL="0" indent="0" lvl="0">
              <a:lnSpc>
                <a:spcPts val="3726"/>
              </a:lnSpc>
              <a:spcBef>
                <a:spcPct val="0"/>
              </a:spcBef>
            </a:pPr>
            <a:r>
              <a:rPr lang="en-US" sz="3105">
                <a:solidFill>
                  <a:srgbClr val="000000"/>
                </a:solidFill>
                <a:latin typeface="DG Jory"/>
                <a:ea typeface="DG Jory"/>
                <a:cs typeface="DG Jory"/>
                <a:sym typeface="DG Jory"/>
              </a:rPr>
              <a:t>FSE 570</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3093641" y="-485495"/>
            <a:ext cx="9287959" cy="8409825"/>
          </a:xfrm>
          <a:custGeom>
            <a:avLst/>
            <a:gdLst/>
            <a:ahLst/>
            <a:cxnLst/>
            <a:rect r="r" b="b" t="t" l="l"/>
            <a:pathLst>
              <a:path h="8409825" w="9287959">
                <a:moveTo>
                  <a:pt x="9287959" y="8409824"/>
                </a:moveTo>
                <a:lnTo>
                  <a:pt x="0" y="8409824"/>
                </a:lnTo>
                <a:lnTo>
                  <a:pt x="0" y="0"/>
                </a:lnTo>
                <a:lnTo>
                  <a:pt x="9287959" y="0"/>
                </a:lnTo>
                <a:lnTo>
                  <a:pt x="9287959" y="840982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07933" y="8049787"/>
            <a:ext cx="7360133" cy="6664266"/>
          </a:xfrm>
          <a:custGeom>
            <a:avLst/>
            <a:gdLst/>
            <a:ahLst/>
            <a:cxnLst/>
            <a:rect r="r" b="b" t="t" l="l"/>
            <a:pathLst>
              <a:path h="6664266" w="7360133">
                <a:moveTo>
                  <a:pt x="0" y="0"/>
                </a:moveTo>
                <a:lnTo>
                  <a:pt x="7360134" y="0"/>
                </a:lnTo>
                <a:lnTo>
                  <a:pt x="7360134" y="6664267"/>
                </a:lnTo>
                <a:lnTo>
                  <a:pt x="0" y="6664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true" flipV="false" rot="0">
            <a:off x="8303269" y="8738243"/>
            <a:ext cx="7360133" cy="6664266"/>
          </a:xfrm>
          <a:custGeom>
            <a:avLst/>
            <a:gdLst/>
            <a:ahLst/>
            <a:cxnLst/>
            <a:rect r="r" b="b" t="t" l="l"/>
            <a:pathLst>
              <a:path h="6664266" w="7360133">
                <a:moveTo>
                  <a:pt x="7360133" y="0"/>
                </a:moveTo>
                <a:lnTo>
                  <a:pt x="0" y="0"/>
                </a:lnTo>
                <a:lnTo>
                  <a:pt x="0" y="6664266"/>
                </a:lnTo>
                <a:lnTo>
                  <a:pt x="7360133" y="6664266"/>
                </a:lnTo>
                <a:lnTo>
                  <a:pt x="7360133"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5" id="5"/>
          <p:cNvSpPr txBox="true"/>
          <p:nvPr/>
        </p:nvSpPr>
        <p:spPr>
          <a:xfrm rot="0">
            <a:off x="1018420" y="3643217"/>
            <a:ext cx="9392586" cy="7169037"/>
          </a:xfrm>
          <a:prstGeom prst="rect">
            <a:avLst/>
          </a:prstGeom>
        </p:spPr>
        <p:txBody>
          <a:bodyPr anchor="t" rtlCol="false" tIns="0" lIns="0" bIns="0" rIns="0">
            <a:spAutoFit/>
          </a:bodyPr>
          <a:lstStyle/>
          <a:p>
            <a:pPr algn="l" marL="675648" indent="-337824" lvl="1">
              <a:lnSpc>
                <a:spcPts val="4381"/>
              </a:lnSpc>
              <a:buFont typeface="Arial"/>
              <a:buChar char="•"/>
            </a:pPr>
            <a:r>
              <a:rPr lang="en-US" sz="3129">
                <a:solidFill>
                  <a:srgbClr val="000000"/>
                </a:solidFill>
                <a:latin typeface="DG Jory"/>
                <a:ea typeface="DG Jory"/>
                <a:cs typeface="DG Jory"/>
                <a:sym typeface="DG Jory"/>
              </a:rPr>
              <a:t>Online product reviews provide valuable insights into customer experiences.</a:t>
            </a:r>
          </a:p>
          <a:p>
            <a:pPr algn="l" marL="675648" indent="-337824" lvl="1">
              <a:lnSpc>
                <a:spcPts val="4381"/>
              </a:lnSpc>
              <a:buFont typeface="Arial"/>
              <a:buChar char="•"/>
            </a:pPr>
            <a:r>
              <a:rPr lang="en-US" sz="3129">
                <a:solidFill>
                  <a:srgbClr val="000000"/>
                </a:solidFill>
                <a:latin typeface="DG Jory"/>
                <a:ea typeface="DG Jory"/>
                <a:cs typeface="DG Jory"/>
                <a:sym typeface="DG Jory"/>
              </a:rPr>
              <a:t>However, analyzing sentiment in these reviews is challenging due to sarcasm, ambiguous language, and varying writing styles.</a:t>
            </a:r>
          </a:p>
          <a:p>
            <a:pPr algn="l" marL="675648" indent="-337824" lvl="1">
              <a:lnSpc>
                <a:spcPts val="4381"/>
              </a:lnSpc>
              <a:buFont typeface="Arial"/>
              <a:buChar char="•"/>
            </a:pPr>
            <a:r>
              <a:rPr lang="en-US" sz="3129">
                <a:solidFill>
                  <a:srgbClr val="000000"/>
                </a:solidFill>
                <a:latin typeface="DG Jory"/>
                <a:ea typeface="DG Jory"/>
                <a:cs typeface="DG Jory"/>
                <a:sym typeface="DG Jory"/>
              </a:rPr>
              <a:t>Traditional methods struggle to capture the full meaning behind customer feedback.</a:t>
            </a:r>
          </a:p>
          <a:p>
            <a:pPr algn="l" marL="675648" indent="-337824" lvl="1">
              <a:lnSpc>
                <a:spcPts val="4381"/>
              </a:lnSpc>
              <a:buFont typeface="Arial"/>
              <a:buChar char="•"/>
            </a:pPr>
            <a:r>
              <a:rPr lang="en-US" sz="3129">
                <a:solidFill>
                  <a:srgbClr val="000000"/>
                </a:solidFill>
                <a:latin typeface="DG Jory"/>
                <a:ea typeface="DG Jory"/>
                <a:cs typeface="DG Jory"/>
                <a:sym typeface="DG Jory"/>
              </a:rPr>
              <a:t> Objective: Improve decision-making for businesses by leveraging VADER (fast, rule-based sentiment analysis) and RoBERTa (deep learning-based contextual understanding).</a:t>
            </a:r>
          </a:p>
          <a:p>
            <a:pPr algn="l">
              <a:lnSpc>
                <a:spcPts val="4381"/>
              </a:lnSpc>
            </a:pPr>
          </a:p>
          <a:p>
            <a:pPr algn="l">
              <a:lnSpc>
                <a:spcPts val="4381"/>
              </a:lnSpc>
            </a:pPr>
          </a:p>
        </p:txBody>
      </p:sp>
      <p:grpSp>
        <p:nvGrpSpPr>
          <p:cNvPr name="Group 6" id="6"/>
          <p:cNvGrpSpPr/>
          <p:nvPr/>
        </p:nvGrpSpPr>
        <p:grpSpPr>
          <a:xfrm rot="0">
            <a:off x="1202807" y="1621421"/>
            <a:ext cx="5994124" cy="1773322"/>
            <a:chOff x="0" y="0"/>
            <a:chExt cx="2747400" cy="812800"/>
          </a:xfrm>
        </p:grpSpPr>
        <p:sp>
          <p:nvSpPr>
            <p:cNvPr name="Freeform 7" id="7"/>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FDB217"/>
            </a:solidFill>
            <a:ln cap="sq">
              <a:noFill/>
              <a:prstDash val="solid"/>
              <a:miter/>
            </a:ln>
          </p:spPr>
        </p:sp>
        <p:sp>
          <p:nvSpPr>
            <p:cNvPr name="TextBox 8" id="8"/>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344991" y="1763605"/>
            <a:ext cx="5994124" cy="1773322"/>
            <a:chOff x="0" y="0"/>
            <a:chExt cx="2747400" cy="812800"/>
          </a:xfrm>
        </p:grpSpPr>
        <p:sp>
          <p:nvSpPr>
            <p:cNvPr name="Freeform 10" id="10"/>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000000">
                <a:alpha val="0"/>
              </a:srgbClr>
            </a:solidFill>
            <a:ln w="66675" cap="sq">
              <a:solidFill>
                <a:srgbClr val="990032"/>
              </a:solidFill>
              <a:prstDash val="solid"/>
              <a:miter/>
            </a:ln>
          </p:spPr>
        </p:sp>
        <p:sp>
          <p:nvSpPr>
            <p:cNvPr name="TextBox 11" id="11"/>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1067604" y="370989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355131" y="1801480"/>
            <a:ext cx="5689475" cy="1413205"/>
          </a:xfrm>
          <a:prstGeom prst="rect">
            <a:avLst/>
          </a:prstGeom>
        </p:spPr>
        <p:txBody>
          <a:bodyPr anchor="t" rtlCol="false" tIns="0" lIns="0" bIns="0" rIns="0">
            <a:spAutoFit/>
          </a:bodyPr>
          <a:lstStyle/>
          <a:p>
            <a:pPr algn="ctr">
              <a:lnSpc>
                <a:spcPts val="5584"/>
              </a:lnSpc>
            </a:pPr>
            <a:r>
              <a:rPr lang="en-US" sz="4654">
                <a:solidFill>
                  <a:srgbClr val="000000"/>
                </a:solidFill>
                <a:latin typeface="League Spartan"/>
                <a:ea typeface="League Spartan"/>
                <a:cs typeface="League Spartan"/>
                <a:sym typeface="League Spartan"/>
              </a:rPr>
              <a:t>ABOUT THE PROJECT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3082137" y="-495020"/>
            <a:ext cx="9287959" cy="8409825"/>
          </a:xfrm>
          <a:custGeom>
            <a:avLst/>
            <a:gdLst/>
            <a:ahLst/>
            <a:cxnLst/>
            <a:rect r="r" b="b" t="t" l="l"/>
            <a:pathLst>
              <a:path h="8409825" w="9287959">
                <a:moveTo>
                  <a:pt x="9287960" y="8409824"/>
                </a:moveTo>
                <a:lnTo>
                  <a:pt x="0" y="8409824"/>
                </a:lnTo>
                <a:lnTo>
                  <a:pt x="0" y="0"/>
                </a:lnTo>
                <a:lnTo>
                  <a:pt x="9287960" y="0"/>
                </a:lnTo>
                <a:lnTo>
                  <a:pt x="9287960" y="840982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07933" y="8049787"/>
            <a:ext cx="7360133" cy="6664266"/>
          </a:xfrm>
          <a:custGeom>
            <a:avLst/>
            <a:gdLst/>
            <a:ahLst/>
            <a:cxnLst/>
            <a:rect r="r" b="b" t="t" l="l"/>
            <a:pathLst>
              <a:path h="6664266" w="7360133">
                <a:moveTo>
                  <a:pt x="0" y="0"/>
                </a:moveTo>
                <a:lnTo>
                  <a:pt x="7360134" y="0"/>
                </a:lnTo>
                <a:lnTo>
                  <a:pt x="7360134" y="6664267"/>
                </a:lnTo>
                <a:lnTo>
                  <a:pt x="0" y="6664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true" flipV="false" rot="0">
            <a:off x="8303269" y="8738243"/>
            <a:ext cx="7360133" cy="6664266"/>
          </a:xfrm>
          <a:custGeom>
            <a:avLst/>
            <a:gdLst/>
            <a:ahLst/>
            <a:cxnLst/>
            <a:rect r="r" b="b" t="t" l="l"/>
            <a:pathLst>
              <a:path h="6664266" w="7360133">
                <a:moveTo>
                  <a:pt x="7360133" y="0"/>
                </a:moveTo>
                <a:lnTo>
                  <a:pt x="0" y="0"/>
                </a:lnTo>
                <a:lnTo>
                  <a:pt x="0" y="6664266"/>
                </a:lnTo>
                <a:lnTo>
                  <a:pt x="7360133" y="6664266"/>
                </a:lnTo>
                <a:lnTo>
                  <a:pt x="7360133"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5" id="5"/>
          <p:cNvSpPr txBox="true"/>
          <p:nvPr/>
        </p:nvSpPr>
        <p:spPr>
          <a:xfrm rot="0">
            <a:off x="1028700" y="3917971"/>
            <a:ext cx="10964915" cy="6064137"/>
          </a:xfrm>
          <a:prstGeom prst="rect">
            <a:avLst/>
          </a:prstGeom>
        </p:spPr>
        <p:txBody>
          <a:bodyPr anchor="t" rtlCol="false" tIns="0" lIns="0" bIns="0" rIns="0">
            <a:spAutoFit/>
          </a:bodyPr>
          <a:lstStyle/>
          <a:p>
            <a:pPr algn="l" marL="675648" indent="-337824" lvl="1">
              <a:lnSpc>
                <a:spcPts val="4381"/>
              </a:lnSpc>
              <a:buFont typeface="Arial"/>
              <a:buChar char="•"/>
            </a:pPr>
            <a:r>
              <a:rPr lang="en-US" b="true" sz="3129">
                <a:solidFill>
                  <a:srgbClr val="000000"/>
                </a:solidFill>
                <a:latin typeface="DG Jory Bold"/>
                <a:ea typeface="DG Jory Bold"/>
                <a:cs typeface="DG Jory Bold"/>
                <a:sym typeface="DG Jory Bold"/>
              </a:rPr>
              <a:t>Sentiment Classification:</a:t>
            </a:r>
            <a:r>
              <a:rPr lang="en-US" sz="3129">
                <a:solidFill>
                  <a:srgbClr val="000000"/>
                </a:solidFill>
                <a:latin typeface="DG Jory"/>
                <a:ea typeface="DG Jory"/>
                <a:cs typeface="DG Jory"/>
                <a:sym typeface="DG Jory"/>
              </a:rPr>
              <a:t> </a:t>
            </a:r>
            <a:r>
              <a:rPr lang="en-US" sz="3129">
                <a:solidFill>
                  <a:srgbClr val="000000"/>
                </a:solidFill>
                <a:latin typeface="DG Jory"/>
                <a:ea typeface="DG Jory"/>
                <a:cs typeface="DG Jory"/>
                <a:sym typeface="DG Jory"/>
              </a:rPr>
              <a:t>Classify Amazon Fine Food reviews as positive, neutral, or negative using NLP techniques.</a:t>
            </a:r>
          </a:p>
          <a:p>
            <a:pPr algn="l" marL="675648" indent="-337824" lvl="1">
              <a:lnSpc>
                <a:spcPts val="4381"/>
              </a:lnSpc>
              <a:buFont typeface="Arial"/>
              <a:buChar char="•"/>
            </a:pPr>
            <a:r>
              <a:rPr lang="en-US" b="true" sz="3129">
                <a:solidFill>
                  <a:srgbClr val="000000"/>
                </a:solidFill>
                <a:latin typeface="DG Jory Bold"/>
                <a:ea typeface="DG Jory Bold"/>
                <a:cs typeface="DG Jory Bold"/>
                <a:sym typeface="DG Jory Bold"/>
              </a:rPr>
              <a:t>Insight Extraction:</a:t>
            </a:r>
            <a:r>
              <a:rPr lang="en-US" sz="3129">
                <a:solidFill>
                  <a:srgbClr val="000000"/>
                </a:solidFill>
                <a:latin typeface="DG Jory"/>
                <a:ea typeface="DG Jory"/>
                <a:cs typeface="DG Jory"/>
                <a:sym typeface="DG Jory"/>
              </a:rPr>
              <a:t> Analyze sentiment patterns to uncover customer preferences and trends.</a:t>
            </a:r>
          </a:p>
          <a:p>
            <a:pPr algn="l" marL="675648" indent="-337824" lvl="1">
              <a:lnSpc>
                <a:spcPts val="4381"/>
              </a:lnSpc>
              <a:buFont typeface="Arial"/>
              <a:buChar char="•"/>
            </a:pPr>
            <a:r>
              <a:rPr lang="en-US" b="true" sz="3129">
                <a:solidFill>
                  <a:srgbClr val="000000"/>
                </a:solidFill>
                <a:latin typeface="DG Jory Bold"/>
                <a:ea typeface="DG Jory Bold"/>
                <a:cs typeface="DG Jory Bold"/>
                <a:sym typeface="DG Jory Bold"/>
              </a:rPr>
              <a:t>Model Comparison:</a:t>
            </a:r>
            <a:r>
              <a:rPr lang="en-US" sz="3129">
                <a:solidFill>
                  <a:srgbClr val="000000"/>
                </a:solidFill>
                <a:latin typeface="DG Jory"/>
                <a:ea typeface="DG Jory"/>
                <a:cs typeface="DG Jory"/>
                <a:sym typeface="DG Jory"/>
              </a:rPr>
              <a:t> Compare VADER (lexicon-based) and RoBERTa (transformer-based) for sentiment analysis accuracy and context.</a:t>
            </a:r>
          </a:p>
          <a:p>
            <a:pPr algn="l" marL="675648" indent="-337824" lvl="1">
              <a:lnSpc>
                <a:spcPts val="4381"/>
              </a:lnSpc>
              <a:buFont typeface="Arial"/>
              <a:buChar char="•"/>
            </a:pPr>
            <a:r>
              <a:rPr lang="en-US" b="true" sz="3129">
                <a:solidFill>
                  <a:srgbClr val="000000"/>
                </a:solidFill>
                <a:latin typeface="DG Jory Bold"/>
                <a:ea typeface="DG Jory Bold"/>
                <a:cs typeface="DG Jory Bold"/>
                <a:sym typeface="DG Jory Bold"/>
              </a:rPr>
              <a:t>Pattern Recognition:</a:t>
            </a:r>
            <a:r>
              <a:rPr lang="en-US" sz="3129">
                <a:solidFill>
                  <a:srgbClr val="000000"/>
                </a:solidFill>
                <a:latin typeface="DG Jory"/>
                <a:ea typeface="DG Jory"/>
                <a:cs typeface="DG Jory"/>
                <a:sym typeface="DG Jory"/>
              </a:rPr>
              <a:t> Identify key trends to optimize product offerings and customer experience.</a:t>
            </a:r>
          </a:p>
          <a:p>
            <a:pPr algn="l" marL="675648" indent="-337824" lvl="1">
              <a:lnSpc>
                <a:spcPts val="4381"/>
              </a:lnSpc>
              <a:buFont typeface="Arial"/>
              <a:buChar char="•"/>
            </a:pPr>
            <a:r>
              <a:rPr lang="en-US" b="true" sz="3129">
                <a:solidFill>
                  <a:srgbClr val="000000"/>
                </a:solidFill>
                <a:latin typeface="DG Jory Bold"/>
                <a:ea typeface="DG Jory Bold"/>
                <a:cs typeface="DG Jory Bold"/>
                <a:sym typeface="DG Jory Bold"/>
              </a:rPr>
              <a:t>Recommendations:</a:t>
            </a:r>
            <a:r>
              <a:rPr lang="en-US" sz="3129">
                <a:solidFill>
                  <a:srgbClr val="000000"/>
                </a:solidFill>
                <a:latin typeface="DG Jory"/>
                <a:ea typeface="DG Jory"/>
                <a:cs typeface="DG Jory"/>
                <a:sym typeface="DG Jory"/>
              </a:rPr>
              <a:t> Provide data-driven insights for improving marketing and customer engagement.</a:t>
            </a:r>
          </a:p>
        </p:txBody>
      </p:sp>
      <p:grpSp>
        <p:nvGrpSpPr>
          <p:cNvPr name="Group 6" id="6"/>
          <p:cNvGrpSpPr/>
          <p:nvPr/>
        </p:nvGrpSpPr>
        <p:grpSpPr>
          <a:xfrm rot="0">
            <a:off x="1202807" y="1621421"/>
            <a:ext cx="5994124" cy="1773322"/>
            <a:chOff x="0" y="0"/>
            <a:chExt cx="2747400" cy="812800"/>
          </a:xfrm>
        </p:grpSpPr>
        <p:sp>
          <p:nvSpPr>
            <p:cNvPr name="Freeform 7" id="7"/>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FDB217"/>
            </a:solidFill>
            <a:ln cap="sq">
              <a:noFill/>
              <a:prstDash val="solid"/>
              <a:miter/>
            </a:ln>
          </p:spPr>
        </p:sp>
        <p:sp>
          <p:nvSpPr>
            <p:cNvPr name="TextBox 8" id="8"/>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02807" y="1721368"/>
            <a:ext cx="6136308" cy="1815386"/>
            <a:chOff x="0" y="0"/>
            <a:chExt cx="2747400" cy="812800"/>
          </a:xfrm>
        </p:grpSpPr>
        <p:sp>
          <p:nvSpPr>
            <p:cNvPr name="Freeform 10" id="10"/>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000000">
                <a:alpha val="0"/>
              </a:srgbClr>
            </a:solidFill>
            <a:ln w="66675" cap="sq">
              <a:solidFill>
                <a:srgbClr val="990032"/>
              </a:solidFill>
              <a:prstDash val="solid"/>
              <a:miter/>
            </a:ln>
          </p:spPr>
        </p:sp>
        <p:sp>
          <p:nvSpPr>
            <p:cNvPr name="TextBox 11" id="11"/>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2273368" y="3934987"/>
            <a:ext cx="4011586" cy="4114800"/>
          </a:xfrm>
          <a:custGeom>
            <a:avLst/>
            <a:gdLst/>
            <a:ahLst/>
            <a:cxnLst/>
            <a:rect r="r" b="b" t="t" l="l"/>
            <a:pathLst>
              <a:path h="4114800" w="4011586">
                <a:moveTo>
                  <a:pt x="0" y="0"/>
                </a:moveTo>
                <a:lnTo>
                  <a:pt x="4011586" y="0"/>
                </a:lnTo>
                <a:lnTo>
                  <a:pt x="40115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311367" y="1759468"/>
            <a:ext cx="6027748" cy="1497228"/>
          </a:xfrm>
          <a:prstGeom prst="rect">
            <a:avLst/>
          </a:prstGeom>
        </p:spPr>
        <p:txBody>
          <a:bodyPr anchor="t" rtlCol="false" tIns="0" lIns="0" bIns="0" rIns="0">
            <a:spAutoFit/>
          </a:bodyPr>
          <a:lstStyle/>
          <a:p>
            <a:pPr algn="ctr">
              <a:lnSpc>
                <a:spcPts val="5917"/>
              </a:lnSpc>
            </a:pPr>
            <a:r>
              <a:rPr lang="en-US" sz="4930">
                <a:solidFill>
                  <a:srgbClr val="000000"/>
                </a:solidFill>
                <a:latin typeface="League Spartan"/>
                <a:ea typeface="League Spartan"/>
                <a:cs typeface="League Spartan"/>
                <a:sym typeface="League Spartan"/>
              </a:rPr>
              <a:t>PROJECT OBJECTIVES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3072612" y="-495020"/>
            <a:ext cx="9287959" cy="8409825"/>
          </a:xfrm>
          <a:custGeom>
            <a:avLst/>
            <a:gdLst/>
            <a:ahLst/>
            <a:cxnLst/>
            <a:rect r="r" b="b" t="t" l="l"/>
            <a:pathLst>
              <a:path h="8409825" w="9287959">
                <a:moveTo>
                  <a:pt x="9287960" y="8409824"/>
                </a:moveTo>
                <a:lnTo>
                  <a:pt x="0" y="8409824"/>
                </a:lnTo>
                <a:lnTo>
                  <a:pt x="0" y="0"/>
                </a:lnTo>
                <a:lnTo>
                  <a:pt x="9287960" y="0"/>
                </a:lnTo>
                <a:lnTo>
                  <a:pt x="9287960" y="840982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07933" y="8049787"/>
            <a:ext cx="7360133" cy="6664266"/>
          </a:xfrm>
          <a:custGeom>
            <a:avLst/>
            <a:gdLst/>
            <a:ahLst/>
            <a:cxnLst/>
            <a:rect r="r" b="b" t="t" l="l"/>
            <a:pathLst>
              <a:path h="6664266" w="7360133">
                <a:moveTo>
                  <a:pt x="0" y="0"/>
                </a:moveTo>
                <a:lnTo>
                  <a:pt x="7360134" y="0"/>
                </a:lnTo>
                <a:lnTo>
                  <a:pt x="7360134" y="6664267"/>
                </a:lnTo>
                <a:lnTo>
                  <a:pt x="0" y="6664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true" flipV="false" rot="0">
            <a:off x="8303269" y="8738243"/>
            <a:ext cx="7360133" cy="6664266"/>
          </a:xfrm>
          <a:custGeom>
            <a:avLst/>
            <a:gdLst/>
            <a:ahLst/>
            <a:cxnLst/>
            <a:rect r="r" b="b" t="t" l="l"/>
            <a:pathLst>
              <a:path h="6664266" w="7360133">
                <a:moveTo>
                  <a:pt x="7360133" y="0"/>
                </a:moveTo>
                <a:lnTo>
                  <a:pt x="0" y="0"/>
                </a:lnTo>
                <a:lnTo>
                  <a:pt x="0" y="6664266"/>
                </a:lnTo>
                <a:lnTo>
                  <a:pt x="7360133" y="6664266"/>
                </a:lnTo>
                <a:lnTo>
                  <a:pt x="7360133"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5" id="5"/>
          <p:cNvGrpSpPr/>
          <p:nvPr/>
        </p:nvGrpSpPr>
        <p:grpSpPr>
          <a:xfrm rot="0">
            <a:off x="1202807" y="1621421"/>
            <a:ext cx="5994124" cy="1773322"/>
            <a:chOff x="0" y="0"/>
            <a:chExt cx="2747400" cy="812800"/>
          </a:xfrm>
        </p:grpSpPr>
        <p:sp>
          <p:nvSpPr>
            <p:cNvPr name="Freeform 6" id="6"/>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FDB217"/>
            </a:solidFill>
            <a:ln cap="sq">
              <a:noFill/>
              <a:prstDash val="solid"/>
              <a:miter/>
            </a:ln>
          </p:spPr>
        </p:sp>
        <p:sp>
          <p:nvSpPr>
            <p:cNvPr name="TextBox 7" id="7"/>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4991" y="1763605"/>
            <a:ext cx="5994124" cy="1773322"/>
            <a:chOff x="0" y="0"/>
            <a:chExt cx="2747400" cy="812800"/>
          </a:xfrm>
        </p:grpSpPr>
        <p:sp>
          <p:nvSpPr>
            <p:cNvPr name="Freeform 9" id="9"/>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000000">
                <a:alpha val="0"/>
              </a:srgbClr>
            </a:solidFill>
            <a:ln w="66675" cap="sq">
              <a:solidFill>
                <a:srgbClr val="990032"/>
              </a:solidFill>
              <a:prstDash val="solid"/>
              <a:miter/>
            </a:ln>
          </p:spPr>
        </p:sp>
        <p:sp>
          <p:nvSpPr>
            <p:cNvPr name="TextBox 10" id="10"/>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0125705" y="3256696"/>
            <a:ext cx="3715260" cy="4114800"/>
          </a:xfrm>
          <a:custGeom>
            <a:avLst/>
            <a:gdLst/>
            <a:ahLst/>
            <a:cxnLst/>
            <a:rect r="r" b="b" t="t" l="l"/>
            <a:pathLst>
              <a:path h="4114800" w="3715260">
                <a:moveTo>
                  <a:pt x="0" y="0"/>
                </a:moveTo>
                <a:lnTo>
                  <a:pt x="3715261" y="0"/>
                </a:lnTo>
                <a:lnTo>
                  <a:pt x="371526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590388" y="3470252"/>
            <a:ext cx="10264082" cy="6616587"/>
          </a:xfrm>
          <a:prstGeom prst="rect">
            <a:avLst/>
          </a:prstGeom>
        </p:spPr>
        <p:txBody>
          <a:bodyPr anchor="t" rtlCol="false" tIns="0" lIns="0" bIns="0" rIns="0">
            <a:spAutoFit/>
          </a:bodyPr>
          <a:lstStyle/>
          <a:p>
            <a:pPr algn="l" marL="675648" indent="-337824" lvl="1">
              <a:lnSpc>
                <a:spcPts val="4381"/>
              </a:lnSpc>
              <a:buFont typeface="Arial"/>
              <a:buChar char="•"/>
            </a:pPr>
            <a:r>
              <a:rPr lang="en-US" b="true" sz="3129">
                <a:solidFill>
                  <a:srgbClr val="000000"/>
                </a:solidFill>
                <a:latin typeface="DG Jory Bold"/>
                <a:ea typeface="DG Jory Bold"/>
                <a:cs typeface="DG Jory Bold"/>
                <a:sym typeface="DG Jory Bold"/>
              </a:rPr>
              <a:t>Dataset Overview: </a:t>
            </a:r>
            <a:r>
              <a:rPr lang="en-US" sz="3129">
                <a:solidFill>
                  <a:srgbClr val="000000"/>
                </a:solidFill>
                <a:latin typeface="DG Jory"/>
                <a:ea typeface="DG Jory"/>
                <a:cs typeface="DG Jory"/>
                <a:sym typeface="DG Jory"/>
              </a:rPr>
              <a:t>Contains over 500,000 Amazon food product reviews, featuring unstructured text data alongside metadata such as product IDs, categories, and user identifiers.</a:t>
            </a:r>
          </a:p>
          <a:p>
            <a:pPr algn="l" marL="675648" indent="-337824" lvl="1">
              <a:lnSpc>
                <a:spcPts val="4381"/>
              </a:lnSpc>
              <a:buFont typeface="Arial"/>
              <a:buChar char="•"/>
            </a:pPr>
            <a:r>
              <a:rPr lang="en-US" b="true" sz="3129">
                <a:solidFill>
                  <a:srgbClr val="000000"/>
                </a:solidFill>
                <a:latin typeface="DG Jory Bold"/>
                <a:ea typeface="DG Jory Bold"/>
                <a:cs typeface="DG Jory Bold"/>
                <a:sym typeface="DG Jory Bold"/>
              </a:rPr>
              <a:t>Attributes:</a:t>
            </a:r>
            <a:r>
              <a:rPr lang="en-US" sz="3129">
                <a:solidFill>
                  <a:srgbClr val="000000"/>
                </a:solidFill>
                <a:latin typeface="DG Jory"/>
                <a:ea typeface="DG Jory"/>
                <a:cs typeface="DG Jory"/>
                <a:sym typeface="DG Jory"/>
              </a:rPr>
              <a:t> Each review includes star ratings (1–5), helpfulness scores, and free-text reviews, offering a rich source for sentiment analysis, behavior modeling, and text classification.</a:t>
            </a:r>
          </a:p>
          <a:p>
            <a:pPr algn="l" marL="675648" indent="-337824" lvl="1">
              <a:lnSpc>
                <a:spcPts val="4381"/>
              </a:lnSpc>
              <a:buFont typeface="Arial"/>
              <a:buChar char="•"/>
            </a:pPr>
            <a:r>
              <a:rPr lang="en-US" b="true" sz="3129">
                <a:solidFill>
                  <a:srgbClr val="000000"/>
                </a:solidFill>
                <a:latin typeface="DG Jory Bold"/>
                <a:ea typeface="DG Jory Bold"/>
                <a:cs typeface="DG Jory Bold"/>
                <a:sym typeface="DG Jory Bold"/>
              </a:rPr>
              <a:t>Data Characteristics:</a:t>
            </a:r>
            <a:r>
              <a:rPr lang="en-US" sz="3129">
                <a:solidFill>
                  <a:srgbClr val="000000"/>
                </a:solidFill>
                <a:latin typeface="DG Jory"/>
                <a:ea typeface="DG Jory"/>
                <a:cs typeface="DG Jory"/>
                <a:sym typeface="DG Jory"/>
              </a:rPr>
              <a:t> Represents a real-world, diverse dataset with varied writing styles, nuanced sentiment expressions, and different levels of text quality, suitable for training and evaluating machine learning models.</a:t>
            </a:r>
          </a:p>
        </p:txBody>
      </p:sp>
      <p:sp>
        <p:nvSpPr>
          <p:cNvPr name="TextBox 13" id="13"/>
          <p:cNvSpPr txBox="true"/>
          <p:nvPr/>
        </p:nvSpPr>
        <p:spPr>
          <a:xfrm rot="0">
            <a:off x="1311367" y="1759468"/>
            <a:ext cx="6027748" cy="1497228"/>
          </a:xfrm>
          <a:prstGeom prst="rect">
            <a:avLst/>
          </a:prstGeom>
        </p:spPr>
        <p:txBody>
          <a:bodyPr anchor="t" rtlCol="false" tIns="0" lIns="0" bIns="0" rIns="0">
            <a:spAutoFit/>
          </a:bodyPr>
          <a:lstStyle/>
          <a:p>
            <a:pPr algn="ctr">
              <a:lnSpc>
                <a:spcPts val="5917"/>
              </a:lnSpc>
            </a:pPr>
            <a:r>
              <a:rPr lang="en-US" sz="4930">
                <a:solidFill>
                  <a:srgbClr val="000000"/>
                </a:solidFill>
                <a:latin typeface="League Spartan"/>
                <a:ea typeface="League Spartan"/>
                <a:cs typeface="League Spartan"/>
                <a:sym typeface="League Spartan"/>
              </a:rPr>
              <a:t>DATASET OVERVIEW</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3091662" y="-495020"/>
            <a:ext cx="9287959" cy="8409825"/>
          </a:xfrm>
          <a:custGeom>
            <a:avLst/>
            <a:gdLst/>
            <a:ahLst/>
            <a:cxnLst/>
            <a:rect r="r" b="b" t="t" l="l"/>
            <a:pathLst>
              <a:path h="8409825" w="9287959">
                <a:moveTo>
                  <a:pt x="9287960" y="8409824"/>
                </a:moveTo>
                <a:lnTo>
                  <a:pt x="0" y="8409824"/>
                </a:lnTo>
                <a:lnTo>
                  <a:pt x="0" y="0"/>
                </a:lnTo>
                <a:lnTo>
                  <a:pt x="9287960" y="0"/>
                </a:lnTo>
                <a:lnTo>
                  <a:pt x="9287960" y="840982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07933" y="8049787"/>
            <a:ext cx="7360133" cy="6664266"/>
          </a:xfrm>
          <a:custGeom>
            <a:avLst/>
            <a:gdLst/>
            <a:ahLst/>
            <a:cxnLst/>
            <a:rect r="r" b="b" t="t" l="l"/>
            <a:pathLst>
              <a:path h="6664266" w="7360133">
                <a:moveTo>
                  <a:pt x="0" y="0"/>
                </a:moveTo>
                <a:lnTo>
                  <a:pt x="7360134" y="0"/>
                </a:lnTo>
                <a:lnTo>
                  <a:pt x="7360134" y="6664267"/>
                </a:lnTo>
                <a:lnTo>
                  <a:pt x="0" y="6664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279952" y="3498827"/>
            <a:ext cx="14092847" cy="6703134"/>
          </a:xfrm>
          <a:prstGeom prst="rect">
            <a:avLst/>
          </a:prstGeom>
        </p:spPr>
        <p:txBody>
          <a:bodyPr anchor="t" rtlCol="false" tIns="0" lIns="0" bIns="0" rIns="0">
            <a:spAutoFit/>
          </a:bodyPr>
          <a:lstStyle/>
          <a:p>
            <a:pPr algn="l" marL="675648" indent="-337824" lvl="1">
              <a:lnSpc>
                <a:spcPts val="4068"/>
              </a:lnSpc>
              <a:buAutoNum type="arabicPeriod" startAt="1"/>
            </a:pPr>
            <a:r>
              <a:rPr lang="en-US" b="true" sz="3129">
                <a:solidFill>
                  <a:srgbClr val="000000"/>
                </a:solidFill>
                <a:latin typeface="DG Jory Bold"/>
                <a:ea typeface="DG Jory Bold"/>
                <a:cs typeface="DG Jory Bold"/>
                <a:sym typeface="DG Jory Bold"/>
              </a:rPr>
              <a:t>EDA:</a:t>
            </a:r>
            <a:r>
              <a:rPr lang="en-US" sz="3129">
                <a:solidFill>
                  <a:srgbClr val="000000"/>
                </a:solidFill>
                <a:latin typeface="DG Jory"/>
                <a:ea typeface="DG Jory"/>
                <a:cs typeface="DG Jory"/>
                <a:sym typeface="DG Jory"/>
              </a:rPr>
              <a:t>  C</a:t>
            </a:r>
            <a:r>
              <a:rPr lang="en-US" sz="3129">
                <a:solidFill>
                  <a:srgbClr val="000000"/>
                </a:solidFill>
                <a:latin typeface="DG Jory"/>
                <a:ea typeface="DG Jory"/>
                <a:cs typeface="DG Jory"/>
                <a:sym typeface="DG Jory"/>
              </a:rPr>
              <a:t>onducted review-level analysis using word clouds, n-grams, and sentiment distribution plots; identified sentiment trends across scores and time-based variations.</a:t>
            </a:r>
          </a:p>
          <a:p>
            <a:pPr algn="l" marL="675648" indent="-337824" lvl="1">
              <a:lnSpc>
                <a:spcPts val="4068"/>
              </a:lnSpc>
              <a:buAutoNum type="arabicPeriod" startAt="1"/>
            </a:pPr>
            <a:r>
              <a:rPr lang="en-US" b="true" sz="3129">
                <a:solidFill>
                  <a:srgbClr val="000000"/>
                </a:solidFill>
                <a:latin typeface="DG Jory Bold"/>
                <a:ea typeface="DG Jory Bold"/>
                <a:cs typeface="DG Jory Bold"/>
                <a:sym typeface="DG Jory Bold"/>
              </a:rPr>
              <a:t>Sentiment Models:</a:t>
            </a:r>
          </a:p>
          <a:p>
            <a:pPr algn="l" marL="1351297" indent="-450432" lvl="2">
              <a:lnSpc>
                <a:spcPts val="4068"/>
              </a:lnSpc>
              <a:buAutoNum type="alphaLcPeriod" startAt="1"/>
            </a:pPr>
            <a:r>
              <a:rPr lang="en-US" b="true" sz="3129">
                <a:solidFill>
                  <a:srgbClr val="000000"/>
                </a:solidFill>
                <a:latin typeface="DG Jory Bold"/>
                <a:ea typeface="DG Jory Bold"/>
                <a:cs typeface="DG Jory Bold"/>
                <a:sym typeface="DG Jory Bold"/>
              </a:rPr>
              <a:t>VADER:</a:t>
            </a:r>
            <a:r>
              <a:rPr lang="en-US" sz="3129">
                <a:solidFill>
                  <a:srgbClr val="000000"/>
                </a:solidFill>
                <a:latin typeface="DG Jory"/>
                <a:ea typeface="DG Jory"/>
                <a:cs typeface="DG Jory"/>
                <a:sym typeface="DG Jory"/>
              </a:rPr>
              <a:t> Lexicon-based and fast; effective for general polarity but limited in contextual depth.</a:t>
            </a:r>
          </a:p>
          <a:p>
            <a:pPr algn="l" marL="1351297" indent="-450432" lvl="2">
              <a:lnSpc>
                <a:spcPts val="4068"/>
              </a:lnSpc>
              <a:buAutoNum type="alphaLcPeriod" startAt="1"/>
            </a:pPr>
            <a:r>
              <a:rPr lang="en-US" b="true" sz="3129">
                <a:solidFill>
                  <a:srgbClr val="000000"/>
                </a:solidFill>
                <a:latin typeface="DG Jory Bold"/>
                <a:ea typeface="DG Jory Bold"/>
                <a:cs typeface="DG Jory Bold"/>
                <a:sym typeface="DG Jory Bold"/>
              </a:rPr>
              <a:t>RoBERTa:</a:t>
            </a:r>
            <a:r>
              <a:rPr lang="en-US" sz="3129">
                <a:solidFill>
                  <a:srgbClr val="000000"/>
                </a:solidFill>
                <a:latin typeface="DG Jory"/>
                <a:ea typeface="DG Jory"/>
                <a:cs typeface="DG Jory"/>
                <a:sym typeface="DG Jory"/>
              </a:rPr>
              <a:t> </a:t>
            </a:r>
            <a:r>
              <a:rPr lang="en-US" sz="3129">
                <a:solidFill>
                  <a:srgbClr val="000000"/>
                </a:solidFill>
                <a:latin typeface="DG Jory"/>
                <a:ea typeface="DG Jory"/>
                <a:cs typeface="DG Jory"/>
                <a:sym typeface="DG Jory"/>
              </a:rPr>
              <a:t>Transformer model fine-tuned for multi-class sentiment; excels at capturing subtle semantic cues.</a:t>
            </a:r>
          </a:p>
          <a:p>
            <a:pPr algn="l" marL="675648" indent="-337824" lvl="1">
              <a:lnSpc>
                <a:spcPts val="4068"/>
              </a:lnSpc>
              <a:buAutoNum type="arabicPeriod" startAt="1"/>
            </a:pPr>
            <a:r>
              <a:rPr lang="en-US" b="true" sz="3129">
                <a:solidFill>
                  <a:srgbClr val="000000"/>
                </a:solidFill>
                <a:latin typeface="DG Jory Bold"/>
                <a:ea typeface="DG Jory Bold"/>
                <a:cs typeface="DG Jory Bold"/>
                <a:sym typeface="DG Jory Bold"/>
              </a:rPr>
              <a:t>Pipeline:</a:t>
            </a:r>
            <a:r>
              <a:rPr lang="en-US" sz="3129">
                <a:solidFill>
                  <a:srgbClr val="000000"/>
                </a:solidFill>
                <a:latin typeface="DG Jory"/>
                <a:ea typeface="DG Jory"/>
                <a:cs typeface="DG Jory"/>
                <a:sym typeface="DG Jory"/>
              </a:rPr>
              <a:t>  Designed a three-stage system: base VADER for speed, boosted VADER hybrid (XGBoost) for accuracy lift, and RoBERTa for deep contextual classification.</a:t>
            </a:r>
          </a:p>
          <a:p>
            <a:pPr algn="l" marL="675648" indent="-337824" lvl="1">
              <a:lnSpc>
                <a:spcPts val="4068"/>
              </a:lnSpc>
              <a:buAutoNum type="arabicPeriod" startAt="1"/>
            </a:pPr>
            <a:r>
              <a:rPr lang="en-US" b="true" sz="3129">
                <a:solidFill>
                  <a:srgbClr val="000000"/>
                </a:solidFill>
                <a:latin typeface="DG Jory Bold"/>
                <a:ea typeface="DG Jory Bold"/>
                <a:cs typeface="DG Jory Bold"/>
                <a:sym typeface="DG Jory Bold"/>
              </a:rPr>
              <a:t>Evaluation:</a:t>
            </a:r>
            <a:r>
              <a:rPr lang="en-US" sz="3129">
                <a:solidFill>
                  <a:srgbClr val="000000"/>
                </a:solidFill>
                <a:latin typeface="DG Jory"/>
                <a:ea typeface="DG Jory"/>
                <a:cs typeface="DG Jory"/>
                <a:sym typeface="DG Jory"/>
              </a:rPr>
              <a:t>  Employed stratified splitting and k-fold validation; tracked model accuracy, F1-score, and generated visual reports using Streamlit interface.</a:t>
            </a:r>
          </a:p>
          <a:p>
            <a:pPr algn="l">
              <a:lnSpc>
                <a:spcPts val="4381"/>
              </a:lnSpc>
            </a:pPr>
          </a:p>
        </p:txBody>
      </p:sp>
      <p:grpSp>
        <p:nvGrpSpPr>
          <p:cNvPr name="Group 5" id="5"/>
          <p:cNvGrpSpPr/>
          <p:nvPr/>
        </p:nvGrpSpPr>
        <p:grpSpPr>
          <a:xfrm rot="0">
            <a:off x="1202807" y="1621421"/>
            <a:ext cx="5994124" cy="1773322"/>
            <a:chOff x="0" y="0"/>
            <a:chExt cx="2747400" cy="812800"/>
          </a:xfrm>
        </p:grpSpPr>
        <p:sp>
          <p:nvSpPr>
            <p:cNvPr name="Freeform 6" id="6"/>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FDB217"/>
            </a:solidFill>
            <a:ln cap="sq">
              <a:noFill/>
              <a:prstDash val="solid"/>
              <a:miter/>
            </a:ln>
          </p:spPr>
        </p:sp>
        <p:sp>
          <p:nvSpPr>
            <p:cNvPr name="TextBox 7" id="7"/>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4991" y="1763605"/>
            <a:ext cx="5994124" cy="1773322"/>
            <a:chOff x="0" y="0"/>
            <a:chExt cx="2747400" cy="812800"/>
          </a:xfrm>
        </p:grpSpPr>
        <p:sp>
          <p:nvSpPr>
            <p:cNvPr name="Freeform 9" id="9"/>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000000">
                <a:alpha val="0"/>
              </a:srgbClr>
            </a:solidFill>
            <a:ln w="66675" cap="sq">
              <a:solidFill>
                <a:srgbClr val="990032"/>
              </a:solidFill>
              <a:prstDash val="solid"/>
              <a:miter/>
            </a:ln>
          </p:spPr>
        </p:sp>
        <p:sp>
          <p:nvSpPr>
            <p:cNvPr name="TextBox 10" id="10"/>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9392726" y="593752"/>
            <a:ext cx="2573883" cy="2573883"/>
          </a:xfrm>
          <a:custGeom>
            <a:avLst/>
            <a:gdLst/>
            <a:ahLst/>
            <a:cxnLst/>
            <a:rect r="r" b="b" t="t" l="l"/>
            <a:pathLst>
              <a:path h="2573883" w="2573883">
                <a:moveTo>
                  <a:pt x="0" y="0"/>
                </a:moveTo>
                <a:lnTo>
                  <a:pt x="2573882" y="0"/>
                </a:lnTo>
                <a:lnTo>
                  <a:pt x="2573882" y="2573883"/>
                </a:lnTo>
                <a:lnTo>
                  <a:pt x="0" y="25738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311367" y="2133783"/>
            <a:ext cx="6027748" cy="748614"/>
          </a:xfrm>
          <a:prstGeom prst="rect">
            <a:avLst/>
          </a:prstGeom>
        </p:spPr>
        <p:txBody>
          <a:bodyPr anchor="t" rtlCol="false" tIns="0" lIns="0" bIns="0" rIns="0">
            <a:spAutoFit/>
          </a:bodyPr>
          <a:lstStyle/>
          <a:p>
            <a:pPr algn="ctr">
              <a:lnSpc>
                <a:spcPts val="5917"/>
              </a:lnSpc>
            </a:pPr>
            <a:r>
              <a:rPr lang="en-US" sz="4930">
                <a:solidFill>
                  <a:srgbClr val="000000"/>
                </a:solidFill>
                <a:latin typeface="League Spartan"/>
                <a:ea typeface="League Spartan"/>
                <a:cs typeface="League Spartan"/>
                <a:sym typeface="League Spartan"/>
              </a:rPr>
              <a:t>METHODOLOGY</a:t>
            </a:r>
          </a:p>
        </p:txBody>
      </p:sp>
      <p:sp>
        <p:nvSpPr>
          <p:cNvPr name="Freeform 13" id="13"/>
          <p:cNvSpPr/>
          <p:nvPr/>
        </p:nvSpPr>
        <p:spPr>
          <a:xfrm flipH="true" flipV="false" rot="0">
            <a:off x="9280616" y="8572591"/>
            <a:ext cx="7360133" cy="6664266"/>
          </a:xfrm>
          <a:custGeom>
            <a:avLst/>
            <a:gdLst/>
            <a:ahLst/>
            <a:cxnLst/>
            <a:rect r="r" b="b" t="t" l="l"/>
            <a:pathLst>
              <a:path h="6664266" w="7360133">
                <a:moveTo>
                  <a:pt x="7360134" y="0"/>
                </a:moveTo>
                <a:lnTo>
                  <a:pt x="0" y="0"/>
                </a:lnTo>
                <a:lnTo>
                  <a:pt x="0" y="6664266"/>
                </a:lnTo>
                <a:lnTo>
                  <a:pt x="7360134" y="6664266"/>
                </a:lnTo>
                <a:lnTo>
                  <a:pt x="7360134"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3082137" y="-495020"/>
            <a:ext cx="9287959" cy="8409825"/>
          </a:xfrm>
          <a:custGeom>
            <a:avLst/>
            <a:gdLst/>
            <a:ahLst/>
            <a:cxnLst/>
            <a:rect r="r" b="b" t="t" l="l"/>
            <a:pathLst>
              <a:path h="8409825" w="9287959">
                <a:moveTo>
                  <a:pt x="9287960" y="8409824"/>
                </a:moveTo>
                <a:lnTo>
                  <a:pt x="0" y="8409824"/>
                </a:lnTo>
                <a:lnTo>
                  <a:pt x="0" y="0"/>
                </a:lnTo>
                <a:lnTo>
                  <a:pt x="9287960" y="0"/>
                </a:lnTo>
                <a:lnTo>
                  <a:pt x="9287960" y="840982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07933" y="8049787"/>
            <a:ext cx="7360133" cy="6664266"/>
          </a:xfrm>
          <a:custGeom>
            <a:avLst/>
            <a:gdLst/>
            <a:ahLst/>
            <a:cxnLst/>
            <a:rect r="r" b="b" t="t" l="l"/>
            <a:pathLst>
              <a:path h="6664266" w="7360133">
                <a:moveTo>
                  <a:pt x="0" y="0"/>
                </a:moveTo>
                <a:lnTo>
                  <a:pt x="7360134" y="0"/>
                </a:lnTo>
                <a:lnTo>
                  <a:pt x="7360134" y="6664267"/>
                </a:lnTo>
                <a:lnTo>
                  <a:pt x="0" y="6664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true" flipV="false" rot="0">
            <a:off x="8303269" y="8738243"/>
            <a:ext cx="7360133" cy="6664266"/>
          </a:xfrm>
          <a:custGeom>
            <a:avLst/>
            <a:gdLst/>
            <a:ahLst/>
            <a:cxnLst/>
            <a:rect r="r" b="b" t="t" l="l"/>
            <a:pathLst>
              <a:path h="6664266" w="7360133">
                <a:moveTo>
                  <a:pt x="7360133" y="0"/>
                </a:moveTo>
                <a:lnTo>
                  <a:pt x="0" y="0"/>
                </a:lnTo>
                <a:lnTo>
                  <a:pt x="0" y="6664266"/>
                </a:lnTo>
                <a:lnTo>
                  <a:pt x="7360133" y="6664266"/>
                </a:lnTo>
                <a:lnTo>
                  <a:pt x="7360133"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5" id="5"/>
          <p:cNvGrpSpPr/>
          <p:nvPr/>
        </p:nvGrpSpPr>
        <p:grpSpPr>
          <a:xfrm rot="0">
            <a:off x="1202807" y="1621421"/>
            <a:ext cx="5994124" cy="1773322"/>
            <a:chOff x="0" y="0"/>
            <a:chExt cx="2747400" cy="812800"/>
          </a:xfrm>
        </p:grpSpPr>
        <p:sp>
          <p:nvSpPr>
            <p:cNvPr name="Freeform 6" id="6"/>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FDB217"/>
            </a:solidFill>
            <a:ln cap="sq">
              <a:noFill/>
              <a:prstDash val="solid"/>
              <a:miter/>
            </a:ln>
          </p:spPr>
        </p:sp>
        <p:sp>
          <p:nvSpPr>
            <p:cNvPr name="TextBox 7" id="7"/>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4991" y="1763605"/>
            <a:ext cx="5994124" cy="1773322"/>
            <a:chOff x="0" y="0"/>
            <a:chExt cx="2747400" cy="812800"/>
          </a:xfrm>
        </p:grpSpPr>
        <p:sp>
          <p:nvSpPr>
            <p:cNvPr name="Freeform 9" id="9"/>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000000">
                <a:alpha val="0"/>
              </a:srgbClr>
            </a:solidFill>
            <a:ln w="66675" cap="sq">
              <a:solidFill>
                <a:srgbClr val="990032"/>
              </a:solidFill>
              <a:prstDash val="solid"/>
              <a:miter/>
            </a:ln>
          </p:spPr>
        </p:sp>
        <p:sp>
          <p:nvSpPr>
            <p:cNvPr name="TextBox 10" id="10"/>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724754" y="3800004"/>
            <a:ext cx="4807729" cy="4114800"/>
          </a:xfrm>
          <a:custGeom>
            <a:avLst/>
            <a:gdLst/>
            <a:ahLst/>
            <a:cxnLst/>
            <a:rect r="r" b="b" t="t" l="l"/>
            <a:pathLst>
              <a:path h="4114800" w="4807729">
                <a:moveTo>
                  <a:pt x="0" y="0"/>
                </a:moveTo>
                <a:lnTo>
                  <a:pt x="4807729" y="0"/>
                </a:lnTo>
                <a:lnTo>
                  <a:pt x="480772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328179" y="1945416"/>
            <a:ext cx="6027748" cy="704850"/>
          </a:xfrm>
          <a:prstGeom prst="rect">
            <a:avLst/>
          </a:prstGeom>
        </p:spPr>
        <p:txBody>
          <a:bodyPr anchor="t" rtlCol="false" tIns="0" lIns="0" bIns="0" rIns="0">
            <a:spAutoFit/>
          </a:bodyPr>
          <a:lstStyle/>
          <a:p>
            <a:pPr algn="ctr">
              <a:lnSpc>
                <a:spcPts val="5557"/>
              </a:lnSpc>
            </a:pPr>
            <a:r>
              <a:rPr lang="en-US" sz="4630">
                <a:solidFill>
                  <a:srgbClr val="000000"/>
                </a:solidFill>
                <a:latin typeface="League Spartan"/>
                <a:ea typeface="League Spartan"/>
                <a:cs typeface="League Spartan"/>
                <a:sym typeface="League Spartan"/>
              </a:rPr>
              <a:t>IMPLEMENTATION</a:t>
            </a:r>
          </a:p>
        </p:txBody>
      </p:sp>
      <p:sp>
        <p:nvSpPr>
          <p:cNvPr name="TextBox 13" id="13"/>
          <p:cNvSpPr txBox="true"/>
          <p:nvPr/>
        </p:nvSpPr>
        <p:spPr>
          <a:xfrm rot="0">
            <a:off x="573328" y="3479777"/>
            <a:ext cx="12059730" cy="3693578"/>
          </a:xfrm>
          <a:prstGeom prst="rect">
            <a:avLst/>
          </a:prstGeom>
        </p:spPr>
        <p:txBody>
          <a:bodyPr anchor="t" rtlCol="false" tIns="0" lIns="0" bIns="0" rIns="0">
            <a:spAutoFit/>
          </a:bodyPr>
          <a:lstStyle/>
          <a:p>
            <a:pPr algn="l">
              <a:lnSpc>
                <a:spcPts val="3276"/>
              </a:lnSpc>
              <a:spcBef>
                <a:spcPct val="0"/>
              </a:spcBef>
            </a:pPr>
            <a:r>
              <a:rPr lang="en-US" sz="2340">
                <a:solidFill>
                  <a:srgbClr val="000000"/>
                </a:solidFill>
                <a:latin typeface="DG Jory"/>
                <a:ea typeface="DG Jory"/>
                <a:cs typeface="DG Jory"/>
                <a:sym typeface="DG Jory"/>
              </a:rPr>
              <a:t>1.</a:t>
            </a:r>
            <a:r>
              <a:rPr lang="en-US" b="true" sz="2340">
                <a:solidFill>
                  <a:srgbClr val="000000"/>
                </a:solidFill>
                <a:latin typeface="DG Jory Bold"/>
                <a:ea typeface="DG Jory Bold"/>
                <a:cs typeface="DG Jory Bold"/>
                <a:sym typeface="DG Jory Bold"/>
              </a:rPr>
              <a:t> Data Preparation-</a:t>
            </a:r>
          </a:p>
          <a:p>
            <a:pPr algn="l">
              <a:lnSpc>
                <a:spcPts val="3276"/>
              </a:lnSpc>
              <a:spcBef>
                <a:spcPct val="0"/>
              </a:spcBef>
            </a:pPr>
            <a:r>
              <a:rPr lang="en-US" b="true" sz="2340">
                <a:solidFill>
                  <a:srgbClr val="000000"/>
                </a:solidFill>
                <a:latin typeface="DG Jory Bold"/>
                <a:ea typeface="DG Jory Bold"/>
                <a:cs typeface="DG Jory Bold"/>
                <a:sym typeface="DG Jory Bold"/>
              </a:rPr>
              <a:t>Dataset Source:</a:t>
            </a:r>
            <a:r>
              <a:rPr lang="en-US" sz="2340">
                <a:solidFill>
                  <a:srgbClr val="000000"/>
                </a:solidFill>
                <a:latin typeface="DG Jory"/>
                <a:ea typeface="DG Jory"/>
                <a:cs typeface="DG Jory"/>
                <a:sym typeface="DG Jory"/>
              </a:rPr>
              <a:t> Amazon Fine Food Reviews – over 500,000 user-generated product reviews.</a:t>
            </a:r>
          </a:p>
          <a:p>
            <a:pPr algn="l">
              <a:lnSpc>
                <a:spcPts val="3276"/>
              </a:lnSpc>
              <a:spcBef>
                <a:spcPct val="0"/>
              </a:spcBef>
            </a:pPr>
            <a:r>
              <a:rPr lang="en-US" b="true" sz="2340">
                <a:solidFill>
                  <a:srgbClr val="000000"/>
                </a:solidFill>
                <a:latin typeface="DG Jory Bold"/>
                <a:ea typeface="DG Jory Bold"/>
                <a:cs typeface="DG Jory Bold"/>
                <a:sym typeface="DG Jory Bold"/>
              </a:rPr>
              <a:t>Objective:</a:t>
            </a:r>
            <a:r>
              <a:rPr lang="en-US" sz="2340">
                <a:solidFill>
                  <a:srgbClr val="000000"/>
                </a:solidFill>
                <a:latin typeface="DG Jory"/>
                <a:ea typeface="DG Jory"/>
                <a:cs typeface="DG Jory"/>
                <a:sym typeface="DG Jory"/>
              </a:rPr>
              <a:t> Prepare raw text data and review scores for sentiment classification.</a:t>
            </a:r>
          </a:p>
          <a:p>
            <a:pPr algn="l">
              <a:lnSpc>
                <a:spcPts val="3276"/>
              </a:lnSpc>
              <a:spcBef>
                <a:spcPct val="0"/>
              </a:spcBef>
            </a:pPr>
            <a:r>
              <a:rPr lang="en-US" b="true" sz="2340">
                <a:solidFill>
                  <a:srgbClr val="000000"/>
                </a:solidFill>
                <a:latin typeface="DG Jory Bold"/>
                <a:ea typeface="DG Jory Bold"/>
                <a:cs typeface="DG Jory Bold"/>
                <a:sym typeface="DG Jory Bold"/>
              </a:rPr>
              <a:t>Text:</a:t>
            </a:r>
            <a:r>
              <a:rPr lang="en-US" sz="2340">
                <a:solidFill>
                  <a:srgbClr val="000000"/>
                </a:solidFill>
                <a:latin typeface="DG Jory"/>
                <a:ea typeface="DG Jory"/>
                <a:cs typeface="DG Jory"/>
                <a:sym typeface="DG Jory"/>
              </a:rPr>
              <a:t> User-written review content.</a:t>
            </a:r>
          </a:p>
          <a:p>
            <a:pPr algn="l">
              <a:lnSpc>
                <a:spcPts val="3276"/>
              </a:lnSpc>
              <a:spcBef>
                <a:spcPct val="0"/>
              </a:spcBef>
            </a:pPr>
            <a:r>
              <a:rPr lang="en-US" b="true" sz="2340">
                <a:solidFill>
                  <a:srgbClr val="000000"/>
                </a:solidFill>
                <a:latin typeface="DG Jory Bold"/>
                <a:ea typeface="DG Jory Bold"/>
                <a:cs typeface="DG Jory Bold"/>
                <a:sym typeface="DG Jory Bold"/>
              </a:rPr>
              <a:t>Score: </a:t>
            </a:r>
            <a:r>
              <a:rPr lang="en-US" sz="2340">
                <a:solidFill>
                  <a:srgbClr val="000000"/>
                </a:solidFill>
                <a:latin typeface="DG Jory"/>
                <a:ea typeface="DG Jory"/>
                <a:cs typeface="DG Jory"/>
                <a:sym typeface="DG Jory"/>
              </a:rPr>
              <a:t>Numerical product rating (1 to 5 stars).</a:t>
            </a:r>
          </a:p>
          <a:p>
            <a:pPr algn="l">
              <a:lnSpc>
                <a:spcPts val="3276"/>
              </a:lnSpc>
              <a:spcBef>
                <a:spcPct val="0"/>
              </a:spcBef>
            </a:pPr>
            <a:r>
              <a:rPr lang="en-US" sz="2340">
                <a:solidFill>
                  <a:srgbClr val="000000"/>
                </a:solidFill>
                <a:latin typeface="DG Jory"/>
                <a:ea typeface="DG Jory"/>
                <a:cs typeface="DG Jory"/>
                <a:sym typeface="DG Jory"/>
              </a:rPr>
              <a:t>Transformed the Score into three sentiment classes:</a:t>
            </a:r>
          </a:p>
          <a:p>
            <a:pPr algn="l" marL="505298" indent="-252649" lvl="1">
              <a:lnSpc>
                <a:spcPts val="3276"/>
              </a:lnSpc>
              <a:buFont typeface="Arial"/>
              <a:buChar char="•"/>
            </a:pPr>
            <a:r>
              <a:rPr lang="en-US" sz="2340">
                <a:solidFill>
                  <a:srgbClr val="000000"/>
                </a:solidFill>
                <a:latin typeface="DG Jory"/>
                <a:ea typeface="DG Jory"/>
                <a:cs typeface="DG Jory"/>
                <a:sym typeface="DG Jory"/>
              </a:rPr>
              <a:t>Negative (1–2 stars)</a:t>
            </a:r>
          </a:p>
          <a:p>
            <a:pPr algn="l" marL="505298" indent="-252649" lvl="1">
              <a:lnSpc>
                <a:spcPts val="3276"/>
              </a:lnSpc>
              <a:buFont typeface="Arial"/>
              <a:buChar char="•"/>
            </a:pPr>
            <a:r>
              <a:rPr lang="en-US" sz="2340">
                <a:solidFill>
                  <a:srgbClr val="000000"/>
                </a:solidFill>
                <a:latin typeface="DG Jory"/>
                <a:ea typeface="DG Jory"/>
                <a:cs typeface="DG Jory"/>
                <a:sym typeface="DG Jory"/>
              </a:rPr>
              <a:t>Neutral (3 stars)</a:t>
            </a:r>
          </a:p>
          <a:p>
            <a:pPr algn="l" marL="505298" indent="-252649" lvl="1">
              <a:lnSpc>
                <a:spcPts val="3276"/>
              </a:lnSpc>
              <a:buFont typeface="Arial"/>
              <a:buChar char="•"/>
            </a:pPr>
            <a:r>
              <a:rPr lang="en-US" sz="2340">
                <a:solidFill>
                  <a:srgbClr val="000000"/>
                </a:solidFill>
                <a:latin typeface="DG Jory"/>
                <a:ea typeface="DG Jory"/>
                <a:cs typeface="DG Jory"/>
                <a:sym typeface="DG Jory"/>
              </a:rPr>
              <a:t>Positive (4–5 stars)</a:t>
            </a:r>
          </a:p>
        </p:txBody>
      </p:sp>
      <p:sp>
        <p:nvSpPr>
          <p:cNvPr name="Freeform 14" id="14"/>
          <p:cNvSpPr/>
          <p:nvPr/>
        </p:nvSpPr>
        <p:spPr>
          <a:xfrm flipH="false" flipV="false" rot="0">
            <a:off x="213457" y="7642424"/>
            <a:ext cx="13915161" cy="2191638"/>
          </a:xfrm>
          <a:custGeom>
            <a:avLst/>
            <a:gdLst/>
            <a:ahLst/>
            <a:cxnLst/>
            <a:rect r="r" b="b" t="t" l="l"/>
            <a:pathLst>
              <a:path h="2191638" w="13915161">
                <a:moveTo>
                  <a:pt x="0" y="0"/>
                </a:moveTo>
                <a:lnTo>
                  <a:pt x="13915162" y="0"/>
                </a:lnTo>
                <a:lnTo>
                  <a:pt x="13915162" y="2191638"/>
                </a:lnTo>
                <a:lnTo>
                  <a:pt x="0" y="2191638"/>
                </a:lnTo>
                <a:lnTo>
                  <a:pt x="0" y="0"/>
                </a:lnTo>
                <a:close/>
              </a:path>
            </a:pathLst>
          </a:custGeom>
          <a:blipFill>
            <a:blip r:embed="rId8"/>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3082137" y="-495020"/>
            <a:ext cx="9287959" cy="8409825"/>
          </a:xfrm>
          <a:custGeom>
            <a:avLst/>
            <a:gdLst/>
            <a:ahLst/>
            <a:cxnLst/>
            <a:rect r="r" b="b" t="t" l="l"/>
            <a:pathLst>
              <a:path h="8409825" w="9287959">
                <a:moveTo>
                  <a:pt x="9287960" y="8409824"/>
                </a:moveTo>
                <a:lnTo>
                  <a:pt x="0" y="8409824"/>
                </a:lnTo>
                <a:lnTo>
                  <a:pt x="0" y="0"/>
                </a:lnTo>
                <a:lnTo>
                  <a:pt x="9287960" y="0"/>
                </a:lnTo>
                <a:lnTo>
                  <a:pt x="9287960" y="840982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07933" y="8049787"/>
            <a:ext cx="7360133" cy="6664266"/>
          </a:xfrm>
          <a:custGeom>
            <a:avLst/>
            <a:gdLst/>
            <a:ahLst/>
            <a:cxnLst/>
            <a:rect r="r" b="b" t="t" l="l"/>
            <a:pathLst>
              <a:path h="6664266" w="7360133">
                <a:moveTo>
                  <a:pt x="0" y="0"/>
                </a:moveTo>
                <a:lnTo>
                  <a:pt x="7360134" y="0"/>
                </a:lnTo>
                <a:lnTo>
                  <a:pt x="7360134" y="6664267"/>
                </a:lnTo>
                <a:lnTo>
                  <a:pt x="0" y="6664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true" flipV="false" rot="0">
            <a:off x="8303269" y="8738243"/>
            <a:ext cx="7360133" cy="6664266"/>
          </a:xfrm>
          <a:custGeom>
            <a:avLst/>
            <a:gdLst/>
            <a:ahLst/>
            <a:cxnLst/>
            <a:rect r="r" b="b" t="t" l="l"/>
            <a:pathLst>
              <a:path h="6664266" w="7360133">
                <a:moveTo>
                  <a:pt x="7360133" y="0"/>
                </a:moveTo>
                <a:lnTo>
                  <a:pt x="0" y="0"/>
                </a:lnTo>
                <a:lnTo>
                  <a:pt x="0" y="6664266"/>
                </a:lnTo>
                <a:lnTo>
                  <a:pt x="7360133" y="6664266"/>
                </a:lnTo>
                <a:lnTo>
                  <a:pt x="7360133"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5" id="5"/>
          <p:cNvGrpSpPr/>
          <p:nvPr/>
        </p:nvGrpSpPr>
        <p:grpSpPr>
          <a:xfrm rot="0">
            <a:off x="1202807" y="1621421"/>
            <a:ext cx="5994124" cy="1773322"/>
            <a:chOff x="0" y="0"/>
            <a:chExt cx="2747400" cy="812800"/>
          </a:xfrm>
        </p:grpSpPr>
        <p:sp>
          <p:nvSpPr>
            <p:cNvPr name="Freeform 6" id="6"/>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FDB217"/>
            </a:solidFill>
            <a:ln cap="sq">
              <a:noFill/>
              <a:prstDash val="solid"/>
              <a:miter/>
            </a:ln>
          </p:spPr>
        </p:sp>
        <p:sp>
          <p:nvSpPr>
            <p:cNvPr name="TextBox 7" id="7"/>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4991" y="1763605"/>
            <a:ext cx="5994124" cy="1773322"/>
            <a:chOff x="0" y="0"/>
            <a:chExt cx="2747400" cy="812800"/>
          </a:xfrm>
        </p:grpSpPr>
        <p:sp>
          <p:nvSpPr>
            <p:cNvPr name="Freeform 9" id="9"/>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000000">
                <a:alpha val="0"/>
              </a:srgbClr>
            </a:solidFill>
            <a:ln w="66675" cap="sq">
              <a:solidFill>
                <a:srgbClr val="990032"/>
              </a:solidFill>
              <a:prstDash val="solid"/>
              <a:miter/>
            </a:ln>
          </p:spPr>
        </p:sp>
        <p:sp>
          <p:nvSpPr>
            <p:cNvPr name="TextBox 10" id="10"/>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5483883" y="6896651"/>
            <a:ext cx="11100197" cy="2719548"/>
          </a:xfrm>
          <a:custGeom>
            <a:avLst/>
            <a:gdLst/>
            <a:ahLst/>
            <a:cxnLst/>
            <a:rect r="r" b="b" t="t" l="l"/>
            <a:pathLst>
              <a:path h="2719548" w="11100197">
                <a:moveTo>
                  <a:pt x="0" y="0"/>
                </a:moveTo>
                <a:lnTo>
                  <a:pt x="11100197" y="0"/>
                </a:lnTo>
                <a:lnTo>
                  <a:pt x="11100197" y="2719548"/>
                </a:lnTo>
                <a:lnTo>
                  <a:pt x="0" y="2719548"/>
                </a:lnTo>
                <a:lnTo>
                  <a:pt x="0" y="0"/>
                </a:lnTo>
                <a:close/>
              </a:path>
            </a:pathLst>
          </a:custGeom>
          <a:blipFill>
            <a:blip r:embed="rId6"/>
            <a:stretch>
              <a:fillRect l="0" t="0" r="0" b="0"/>
            </a:stretch>
          </a:blipFill>
        </p:spPr>
      </p:sp>
      <p:sp>
        <p:nvSpPr>
          <p:cNvPr name="Freeform 12" id="12"/>
          <p:cNvSpPr/>
          <p:nvPr/>
        </p:nvSpPr>
        <p:spPr>
          <a:xfrm flipH="false" flipV="false" rot="0">
            <a:off x="7601544" y="2874087"/>
            <a:ext cx="7170141" cy="3531294"/>
          </a:xfrm>
          <a:custGeom>
            <a:avLst/>
            <a:gdLst/>
            <a:ahLst/>
            <a:cxnLst/>
            <a:rect r="r" b="b" t="t" l="l"/>
            <a:pathLst>
              <a:path h="3531294" w="7170141">
                <a:moveTo>
                  <a:pt x="0" y="0"/>
                </a:moveTo>
                <a:lnTo>
                  <a:pt x="7170141" y="0"/>
                </a:lnTo>
                <a:lnTo>
                  <a:pt x="7170141" y="3531294"/>
                </a:lnTo>
                <a:lnTo>
                  <a:pt x="0" y="3531294"/>
                </a:lnTo>
                <a:lnTo>
                  <a:pt x="0" y="0"/>
                </a:lnTo>
                <a:close/>
              </a:path>
            </a:pathLst>
          </a:custGeom>
          <a:blipFill>
            <a:blip r:embed="rId7"/>
            <a:stretch>
              <a:fillRect l="0" t="0" r="0" b="0"/>
            </a:stretch>
          </a:blipFill>
        </p:spPr>
      </p:sp>
      <p:sp>
        <p:nvSpPr>
          <p:cNvPr name="Freeform 13" id="13"/>
          <p:cNvSpPr/>
          <p:nvPr/>
        </p:nvSpPr>
        <p:spPr>
          <a:xfrm flipH="false" flipV="false" rot="0">
            <a:off x="227059" y="6913042"/>
            <a:ext cx="5124065" cy="2670919"/>
          </a:xfrm>
          <a:custGeom>
            <a:avLst/>
            <a:gdLst/>
            <a:ahLst/>
            <a:cxnLst/>
            <a:rect r="r" b="b" t="t" l="l"/>
            <a:pathLst>
              <a:path h="2670919" w="5124065">
                <a:moveTo>
                  <a:pt x="0" y="0"/>
                </a:moveTo>
                <a:lnTo>
                  <a:pt x="5124065" y="0"/>
                </a:lnTo>
                <a:lnTo>
                  <a:pt x="5124065" y="2670919"/>
                </a:lnTo>
                <a:lnTo>
                  <a:pt x="0" y="2670919"/>
                </a:lnTo>
                <a:lnTo>
                  <a:pt x="0" y="0"/>
                </a:lnTo>
                <a:close/>
              </a:path>
            </a:pathLst>
          </a:custGeom>
          <a:blipFill>
            <a:blip r:embed="rId8"/>
            <a:stretch>
              <a:fillRect l="0" t="0" r="0" b="0"/>
            </a:stretch>
          </a:blipFill>
        </p:spPr>
      </p:sp>
      <p:sp>
        <p:nvSpPr>
          <p:cNvPr name="TextBox 14" id="14"/>
          <p:cNvSpPr txBox="true"/>
          <p:nvPr/>
        </p:nvSpPr>
        <p:spPr>
          <a:xfrm rot="0">
            <a:off x="1328179" y="1945416"/>
            <a:ext cx="6027748" cy="704850"/>
          </a:xfrm>
          <a:prstGeom prst="rect">
            <a:avLst/>
          </a:prstGeom>
        </p:spPr>
        <p:txBody>
          <a:bodyPr anchor="t" rtlCol="false" tIns="0" lIns="0" bIns="0" rIns="0">
            <a:spAutoFit/>
          </a:bodyPr>
          <a:lstStyle/>
          <a:p>
            <a:pPr algn="ctr">
              <a:lnSpc>
                <a:spcPts val="5557"/>
              </a:lnSpc>
            </a:pPr>
            <a:r>
              <a:rPr lang="en-US" sz="4630">
                <a:solidFill>
                  <a:srgbClr val="000000"/>
                </a:solidFill>
                <a:latin typeface="League Spartan"/>
                <a:ea typeface="League Spartan"/>
                <a:cs typeface="League Spartan"/>
                <a:sym typeface="League Spartan"/>
              </a:rPr>
              <a:t>IMPLEMENTATION</a:t>
            </a:r>
          </a:p>
        </p:txBody>
      </p:sp>
      <p:sp>
        <p:nvSpPr>
          <p:cNvPr name="TextBox 15" id="15"/>
          <p:cNvSpPr txBox="true"/>
          <p:nvPr/>
        </p:nvSpPr>
        <p:spPr>
          <a:xfrm rot="0">
            <a:off x="862379" y="3526419"/>
            <a:ext cx="6334552" cy="3333115"/>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DG Jory"/>
                <a:ea typeface="DG Jory"/>
                <a:cs typeface="DG Jory"/>
                <a:sym typeface="DG Jory"/>
              </a:rPr>
              <a:t>2. Exploratory Data Analysis (EDA)-</a:t>
            </a:r>
          </a:p>
          <a:p>
            <a:pPr algn="l">
              <a:lnSpc>
                <a:spcPts val="2659"/>
              </a:lnSpc>
              <a:spcBef>
                <a:spcPct val="0"/>
              </a:spcBef>
            </a:pPr>
            <a:r>
              <a:rPr lang="en-US" sz="1899">
                <a:solidFill>
                  <a:srgbClr val="000000"/>
                </a:solidFill>
                <a:latin typeface="DG Jory"/>
                <a:ea typeface="DG Jory"/>
                <a:cs typeface="DG Jory"/>
                <a:sym typeface="DG Jory"/>
              </a:rPr>
              <a:t>Goal: Understand the data structure, sentiment distribution, and common linguistic patterns.</a:t>
            </a:r>
          </a:p>
          <a:p>
            <a:pPr algn="l">
              <a:lnSpc>
                <a:spcPts val="2659"/>
              </a:lnSpc>
              <a:spcBef>
                <a:spcPct val="0"/>
              </a:spcBef>
            </a:pPr>
            <a:r>
              <a:rPr lang="en-US" sz="1899">
                <a:solidFill>
                  <a:srgbClr val="000000"/>
                </a:solidFill>
                <a:latin typeface="DG Jory"/>
                <a:ea typeface="DG Jory"/>
                <a:cs typeface="DG Jory"/>
                <a:sym typeface="DG Jory"/>
              </a:rPr>
              <a:t>Approach:</a:t>
            </a:r>
          </a:p>
          <a:p>
            <a:pPr algn="l">
              <a:lnSpc>
                <a:spcPts val="2659"/>
              </a:lnSpc>
              <a:spcBef>
                <a:spcPct val="0"/>
              </a:spcBef>
            </a:pPr>
            <a:r>
              <a:rPr lang="en-US" sz="1899">
                <a:solidFill>
                  <a:srgbClr val="000000"/>
                </a:solidFill>
                <a:latin typeface="DG Jory"/>
                <a:ea typeface="DG Jory"/>
                <a:cs typeface="DG Jory"/>
                <a:sym typeface="DG Jory"/>
              </a:rPr>
              <a:t>Analyzed class imbalances (e.g., more positive than negative/neutral reviews).</a:t>
            </a:r>
          </a:p>
          <a:p>
            <a:pPr algn="l">
              <a:lnSpc>
                <a:spcPts val="2659"/>
              </a:lnSpc>
              <a:spcBef>
                <a:spcPct val="0"/>
              </a:spcBef>
            </a:pPr>
            <a:r>
              <a:rPr lang="en-US" sz="1899">
                <a:solidFill>
                  <a:srgbClr val="000000"/>
                </a:solidFill>
                <a:latin typeface="DG Jory"/>
                <a:ea typeface="DG Jory"/>
                <a:cs typeface="DG Jory"/>
                <a:sym typeface="DG Jory"/>
              </a:rPr>
              <a:t>Extracted frequent keywords and phrases to understand vocabulary trends and user sentiment language.</a:t>
            </a:r>
          </a:p>
          <a:p>
            <a:pPr algn="l">
              <a:lnSpc>
                <a:spcPts val="2659"/>
              </a:lnSpc>
              <a:spcBef>
                <a:spcPct val="0"/>
              </a:spcBef>
            </a:pPr>
            <a:r>
              <a:rPr lang="en-US" sz="1899">
                <a:solidFill>
                  <a:srgbClr val="000000"/>
                </a:solidFill>
                <a:latin typeface="DG Jory"/>
                <a:ea typeface="DG Jory"/>
                <a:cs typeface="DG Jory"/>
                <a:sym typeface="DG Jory"/>
              </a:rPr>
              <a:t>Visualized distributions through bar plots, word clouds, and frequency charts.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3082137" y="-495020"/>
            <a:ext cx="9287959" cy="8409825"/>
          </a:xfrm>
          <a:custGeom>
            <a:avLst/>
            <a:gdLst/>
            <a:ahLst/>
            <a:cxnLst/>
            <a:rect r="r" b="b" t="t" l="l"/>
            <a:pathLst>
              <a:path h="8409825" w="9287959">
                <a:moveTo>
                  <a:pt x="9287960" y="8409824"/>
                </a:moveTo>
                <a:lnTo>
                  <a:pt x="0" y="8409824"/>
                </a:lnTo>
                <a:lnTo>
                  <a:pt x="0" y="0"/>
                </a:lnTo>
                <a:lnTo>
                  <a:pt x="9287960" y="0"/>
                </a:lnTo>
                <a:lnTo>
                  <a:pt x="9287960" y="840982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07933" y="8049787"/>
            <a:ext cx="7360133" cy="6664266"/>
          </a:xfrm>
          <a:custGeom>
            <a:avLst/>
            <a:gdLst/>
            <a:ahLst/>
            <a:cxnLst/>
            <a:rect r="r" b="b" t="t" l="l"/>
            <a:pathLst>
              <a:path h="6664266" w="7360133">
                <a:moveTo>
                  <a:pt x="0" y="0"/>
                </a:moveTo>
                <a:lnTo>
                  <a:pt x="7360134" y="0"/>
                </a:lnTo>
                <a:lnTo>
                  <a:pt x="7360134" y="6664267"/>
                </a:lnTo>
                <a:lnTo>
                  <a:pt x="0" y="6664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true" flipV="false" rot="0">
            <a:off x="8303269" y="8738243"/>
            <a:ext cx="7360133" cy="6664266"/>
          </a:xfrm>
          <a:custGeom>
            <a:avLst/>
            <a:gdLst/>
            <a:ahLst/>
            <a:cxnLst/>
            <a:rect r="r" b="b" t="t" l="l"/>
            <a:pathLst>
              <a:path h="6664266" w="7360133">
                <a:moveTo>
                  <a:pt x="7360133" y="0"/>
                </a:moveTo>
                <a:lnTo>
                  <a:pt x="0" y="0"/>
                </a:lnTo>
                <a:lnTo>
                  <a:pt x="0" y="6664266"/>
                </a:lnTo>
                <a:lnTo>
                  <a:pt x="7360133" y="6664266"/>
                </a:lnTo>
                <a:lnTo>
                  <a:pt x="7360133"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5" id="5"/>
          <p:cNvGrpSpPr/>
          <p:nvPr/>
        </p:nvGrpSpPr>
        <p:grpSpPr>
          <a:xfrm rot="0">
            <a:off x="1202807" y="1621421"/>
            <a:ext cx="5994124" cy="1773322"/>
            <a:chOff x="0" y="0"/>
            <a:chExt cx="2747400" cy="812800"/>
          </a:xfrm>
        </p:grpSpPr>
        <p:sp>
          <p:nvSpPr>
            <p:cNvPr name="Freeform 6" id="6"/>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FDB217"/>
            </a:solidFill>
            <a:ln cap="sq">
              <a:noFill/>
              <a:prstDash val="solid"/>
              <a:miter/>
            </a:ln>
          </p:spPr>
        </p:sp>
        <p:sp>
          <p:nvSpPr>
            <p:cNvPr name="TextBox 7" id="7"/>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4991" y="1763605"/>
            <a:ext cx="5994124" cy="1773322"/>
            <a:chOff x="0" y="0"/>
            <a:chExt cx="2747400" cy="812800"/>
          </a:xfrm>
        </p:grpSpPr>
        <p:sp>
          <p:nvSpPr>
            <p:cNvPr name="Freeform 9" id="9"/>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000000">
                <a:alpha val="0"/>
              </a:srgbClr>
            </a:solidFill>
            <a:ln w="66675" cap="sq">
              <a:solidFill>
                <a:srgbClr val="990032"/>
              </a:solidFill>
              <a:prstDash val="solid"/>
              <a:miter/>
            </a:ln>
          </p:spPr>
        </p:sp>
        <p:sp>
          <p:nvSpPr>
            <p:cNvPr name="TextBox 10" id="10"/>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724754" y="3800004"/>
            <a:ext cx="4807729" cy="4114800"/>
          </a:xfrm>
          <a:custGeom>
            <a:avLst/>
            <a:gdLst/>
            <a:ahLst/>
            <a:cxnLst/>
            <a:rect r="r" b="b" t="t" l="l"/>
            <a:pathLst>
              <a:path h="4114800" w="4807729">
                <a:moveTo>
                  <a:pt x="0" y="0"/>
                </a:moveTo>
                <a:lnTo>
                  <a:pt x="4807729" y="0"/>
                </a:lnTo>
                <a:lnTo>
                  <a:pt x="480772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328179" y="1945416"/>
            <a:ext cx="6027748" cy="704850"/>
          </a:xfrm>
          <a:prstGeom prst="rect">
            <a:avLst/>
          </a:prstGeom>
        </p:spPr>
        <p:txBody>
          <a:bodyPr anchor="t" rtlCol="false" tIns="0" lIns="0" bIns="0" rIns="0">
            <a:spAutoFit/>
          </a:bodyPr>
          <a:lstStyle/>
          <a:p>
            <a:pPr algn="ctr">
              <a:lnSpc>
                <a:spcPts val="5557"/>
              </a:lnSpc>
            </a:pPr>
            <a:r>
              <a:rPr lang="en-US" sz="4630">
                <a:solidFill>
                  <a:srgbClr val="000000"/>
                </a:solidFill>
                <a:latin typeface="League Spartan"/>
                <a:ea typeface="League Spartan"/>
                <a:cs typeface="League Spartan"/>
                <a:sym typeface="League Spartan"/>
              </a:rPr>
              <a:t>IMPLEMENTATION</a:t>
            </a:r>
          </a:p>
        </p:txBody>
      </p:sp>
      <p:sp>
        <p:nvSpPr>
          <p:cNvPr name="TextBox 13" id="13"/>
          <p:cNvSpPr txBox="true"/>
          <p:nvPr/>
        </p:nvSpPr>
        <p:spPr>
          <a:xfrm rot="0">
            <a:off x="1202807" y="3742854"/>
            <a:ext cx="10966109" cy="5440776"/>
          </a:xfrm>
          <a:prstGeom prst="rect">
            <a:avLst/>
          </a:prstGeom>
        </p:spPr>
        <p:txBody>
          <a:bodyPr anchor="t" rtlCol="false" tIns="0" lIns="0" bIns="0" rIns="0">
            <a:spAutoFit/>
          </a:bodyPr>
          <a:lstStyle/>
          <a:p>
            <a:pPr algn="l">
              <a:lnSpc>
                <a:spcPts val="3617"/>
              </a:lnSpc>
              <a:spcBef>
                <a:spcPct val="0"/>
              </a:spcBef>
            </a:pPr>
            <a:r>
              <a:rPr lang="en-US" sz="2583">
                <a:solidFill>
                  <a:srgbClr val="000000"/>
                </a:solidFill>
                <a:latin typeface="DG Jory"/>
                <a:ea typeface="DG Jory"/>
                <a:cs typeface="DG Jory"/>
                <a:sym typeface="DG Jory"/>
              </a:rPr>
              <a:t>3. </a:t>
            </a:r>
            <a:r>
              <a:rPr lang="en-US" b="true" sz="2583">
                <a:solidFill>
                  <a:srgbClr val="000000"/>
                </a:solidFill>
                <a:latin typeface="DG Jory Bold"/>
                <a:ea typeface="DG Jory Bold"/>
                <a:cs typeface="DG Jory Bold"/>
                <a:sym typeface="DG Jory Bold"/>
              </a:rPr>
              <a:t>Model Fine-Tuning-</a:t>
            </a:r>
          </a:p>
          <a:p>
            <a:pPr algn="l">
              <a:lnSpc>
                <a:spcPts val="3617"/>
              </a:lnSpc>
              <a:spcBef>
                <a:spcPct val="0"/>
              </a:spcBef>
            </a:pPr>
            <a:r>
              <a:rPr lang="en-US" sz="2583">
                <a:solidFill>
                  <a:srgbClr val="000000"/>
                </a:solidFill>
                <a:latin typeface="DG Jory"/>
                <a:ea typeface="DG Jory"/>
                <a:cs typeface="DG Jory"/>
                <a:sym typeface="DG Jory"/>
              </a:rPr>
              <a:t>a)</a:t>
            </a:r>
            <a:r>
              <a:rPr lang="en-US" b="true" sz="2583">
                <a:solidFill>
                  <a:srgbClr val="000000"/>
                </a:solidFill>
                <a:latin typeface="DG Jory Bold"/>
                <a:ea typeface="DG Jory Bold"/>
                <a:cs typeface="DG Jory Bold"/>
                <a:sym typeface="DG Jory Bold"/>
              </a:rPr>
              <a:t> RoBERTa Fine-Tuning</a:t>
            </a:r>
            <a:r>
              <a:rPr lang="en-US" sz="2583">
                <a:solidFill>
                  <a:srgbClr val="000000"/>
                </a:solidFill>
                <a:latin typeface="DG Jory"/>
                <a:ea typeface="DG Jory"/>
                <a:cs typeface="DG Jory"/>
                <a:sym typeface="DG Jory"/>
              </a:rPr>
              <a:t>: Fine-tuned transformer model on review texts.</a:t>
            </a:r>
          </a:p>
          <a:p>
            <a:pPr algn="l">
              <a:lnSpc>
                <a:spcPts val="3617"/>
              </a:lnSpc>
              <a:spcBef>
                <a:spcPct val="0"/>
              </a:spcBef>
            </a:pPr>
            <a:r>
              <a:rPr lang="en-US" sz="2583">
                <a:solidFill>
                  <a:srgbClr val="000000"/>
                </a:solidFill>
                <a:latin typeface="DG Jory"/>
                <a:ea typeface="DG Jory"/>
                <a:cs typeface="DG Jory"/>
                <a:sym typeface="DG Jory"/>
              </a:rPr>
              <a:t>Saved model, tokenizer, and validation accuracy plots.</a:t>
            </a:r>
          </a:p>
          <a:p>
            <a:pPr algn="l">
              <a:lnSpc>
                <a:spcPts val="3617"/>
              </a:lnSpc>
              <a:spcBef>
                <a:spcPct val="0"/>
              </a:spcBef>
            </a:pPr>
            <a:r>
              <a:rPr lang="en-US" sz="2583">
                <a:solidFill>
                  <a:srgbClr val="000000"/>
                </a:solidFill>
                <a:latin typeface="DG Jory"/>
                <a:ea typeface="DG Jory"/>
                <a:cs typeface="DG Jory"/>
                <a:sym typeface="DG Jory"/>
              </a:rPr>
              <a:t>b) </a:t>
            </a:r>
            <a:r>
              <a:rPr lang="en-US" b="true" sz="2583">
                <a:solidFill>
                  <a:srgbClr val="000000"/>
                </a:solidFill>
                <a:latin typeface="DG Jory Bold"/>
                <a:ea typeface="DG Jory Bold"/>
                <a:cs typeface="DG Jory Bold"/>
                <a:sym typeface="DG Jory Bold"/>
              </a:rPr>
              <a:t>VADER Fine-Tuning</a:t>
            </a:r>
            <a:r>
              <a:rPr lang="en-US" sz="2583">
                <a:solidFill>
                  <a:srgbClr val="000000"/>
                </a:solidFill>
                <a:latin typeface="DG Jory"/>
                <a:ea typeface="DG Jory"/>
                <a:cs typeface="DG Jory"/>
                <a:sym typeface="DG Jory"/>
              </a:rPr>
              <a:t>:Expanded lexicon with frequent words.Evaluated accuracy with custom lexicon.</a:t>
            </a:r>
          </a:p>
          <a:p>
            <a:pPr algn="l">
              <a:lnSpc>
                <a:spcPts val="3617"/>
              </a:lnSpc>
              <a:spcBef>
                <a:spcPct val="0"/>
              </a:spcBef>
            </a:pPr>
            <a:r>
              <a:rPr lang="en-US" sz="2583">
                <a:solidFill>
                  <a:srgbClr val="000000"/>
                </a:solidFill>
                <a:latin typeface="DG Jory"/>
                <a:ea typeface="DG Jory"/>
                <a:cs typeface="DG Jory"/>
                <a:sym typeface="DG Jory"/>
              </a:rPr>
              <a:t>c) </a:t>
            </a:r>
            <a:r>
              <a:rPr lang="en-US" b="true" sz="2583">
                <a:solidFill>
                  <a:srgbClr val="000000"/>
                </a:solidFill>
                <a:latin typeface="DG Jory Bold"/>
                <a:ea typeface="DG Jory Bold"/>
                <a:cs typeface="DG Jory Bold"/>
                <a:sym typeface="DG Jory Bold"/>
              </a:rPr>
              <a:t>Boosted VADER Hybrid Training</a:t>
            </a:r>
            <a:r>
              <a:rPr lang="en-US" sz="2583">
                <a:solidFill>
                  <a:srgbClr val="000000"/>
                </a:solidFill>
                <a:latin typeface="DG Jory"/>
                <a:ea typeface="DG Jory"/>
                <a:cs typeface="DG Jory"/>
                <a:sym typeface="DG Jory"/>
              </a:rPr>
              <a:t>:Enhanced lexicon with key phrases.</a:t>
            </a:r>
          </a:p>
          <a:p>
            <a:pPr algn="l">
              <a:lnSpc>
                <a:spcPts val="3617"/>
              </a:lnSpc>
              <a:spcBef>
                <a:spcPct val="0"/>
              </a:spcBef>
            </a:pPr>
            <a:r>
              <a:rPr lang="en-US" sz="2583">
                <a:solidFill>
                  <a:srgbClr val="000000"/>
                </a:solidFill>
                <a:latin typeface="DG Jory"/>
                <a:ea typeface="DG Jory"/>
                <a:cs typeface="DG Jory"/>
                <a:sym typeface="DG Jory"/>
              </a:rPr>
              <a:t>Trained XGBoost Classifier on VADER features.Saved XGBoost model and improved accuracy.</a:t>
            </a:r>
          </a:p>
          <a:p>
            <a:pPr algn="l">
              <a:lnSpc>
                <a:spcPts val="3617"/>
              </a:lnSpc>
              <a:spcBef>
                <a:spcPct val="0"/>
              </a:spcBef>
            </a:pPr>
            <a:r>
              <a:rPr lang="en-US" sz="2583">
                <a:solidFill>
                  <a:srgbClr val="000000"/>
                </a:solidFill>
                <a:latin typeface="DG Jory"/>
                <a:ea typeface="DG Jory"/>
                <a:cs typeface="DG Jory"/>
                <a:sym typeface="DG Jory"/>
              </a:rPr>
              <a:t>4. </a:t>
            </a:r>
            <a:r>
              <a:rPr lang="en-US" b="true" sz="2583">
                <a:solidFill>
                  <a:srgbClr val="000000"/>
                </a:solidFill>
                <a:latin typeface="DG Jory Bold"/>
                <a:ea typeface="DG Jory Bold"/>
                <a:cs typeface="DG Jory Bold"/>
                <a:sym typeface="DG Jory Bold"/>
              </a:rPr>
              <a:t>Streamlit Web App-</a:t>
            </a:r>
          </a:p>
          <a:p>
            <a:pPr algn="l">
              <a:lnSpc>
                <a:spcPts val="3617"/>
              </a:lnSpc>
              <a:spcBef>
                <a:spcPct val="0"/>
              </a:spcBef>
            </a:pPr>
            <a:r>
              <a:rPr lang="en-US" b="true" sz="2583">
                <a:solidFill>
                  <a:srgbClr val="000000"/>
                </a:solidFill>
                <a:latin typeface="DG Jory Bold"/>
                <a:ea typeface="DG Jory Bold"/>
                <a:cs typeface="DG Jory Bold"/>
                <a:sym typeface="DG Jory Bold"/>
              </a:rPr>
              <a:t>User Interaction:</a:t>
            </a:r>
            <a:r>
              <a:rPr lang="en-US" sz="2583">
                <a:solidFill>
                  <a:srgbClr val="000000"/>
                </a:solidFill>
                <a:latin typeface="DG Jory"/>
                <a:ea typeface="DG Jory"/>
                <a:cs typeface="DG Jory"/>
                <a:sym typeface="DG Jory"/>
              </a:rPr>
              <a:t> Input review for sentiment prediction.</a:t>
            </a:r>
          </a:p>
          <a:p>
            <a:pPr algn="l">
              <a:lnSpc>
                <a:spcPts val="3617"/>
              </a:lnSpc>
              <a:spcBef>
                <a:spcPct val="0"/>
              </a:spcBef>
            </a:pPr>
            <a:r>
              <a:rPr lang="en-US" b="true" sz="2583">
                <a:solidFill>
                  <a:srgbClr val="000000"/>
                </a:solidFill>
                <a:latin typeface="DG Jory Bold"/>
                <a:ea typeface="DG Jory Bold"/>
                <a:cs typeface="DG Jory Bold"/>
                <a:sym typeface="DG Jory Bold"/>
              </a:rPr>
              <a:t>Prediction Models:</a:t>
            </a:r>
            <a:r>
              <a:rPr lang="en-US" sz="2583">
                <a:solidFill>
                  <a:srgbClr val="000000"/>
                </a:solidFill>
                <a:latin typeface="DG Jory"/>
                <a:ea typeface="DG Jory"/>
                <a:cs typeface="DG Jory"/>
                <a:sym typeface="DG Jory"/>
              </a:rPr>
              <a:t> Normal VADER, Boosted VADER, RoBERTa.</a:t>
            </a:r>
          </a:p>
          <a:p>
            <a:pPr algn="l">
              <a:lnSpc>
                <a:spcPts val="3617"/>
              </a:lnSpc>
              <a:spcBef>
                <a:spcPct val="0"/>
              </a:spcBef>
            </a:pPr>
            <a:r>
              <a:rPr lang="en-US" b="true" sz="2583">
                <a:solidFill>
                  <a:srgbClr val="000000"/>
                </a:solidFill>
                <a:latin typeface="DG Jory Bold"/>
                <a:ea typeface="DG Jory Bold"/>
                <a:cs typeface="DG Jory Bold"/>
                <a:sym typeface="DG Jory Bold"/>
              </a:rPr>
              <a:t>Visualizations:</a:t>
            </a:r>
            <a:r>
              <a:rPr lang="en-US" sz="2583">
                <a:solidFill>
                  <a:srgbClr val="000000"/>
                </a:solidFill>
                <a:latin typeface="DG Jory"/>
                <a:ea typeface="DG Jory"/>
                <a:cs typeface="DG Jory"/>
                <a:sym typeface="DG Jory"/>
              </a:rPr>
              <a:t> Pie charts, Wordcloud, Accuracy of each model.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3082137" y="-495020"/>
            <a:ext cx="9287959" cy="8409825"/>
          </a:xfrm>
          <a:custGeom>
            <a:avLst/>
            <a:gdLst/>
            <a:ahLst/>
            <a:cxnLst/>
            <a:rect r="r" b="b" t="t" l="l"/>
            <a:pathLst>
              <a:path h="8409825" w="9287959">
                <a:moveTo>
                  <a:pt x="9287960" y="8409824"/>
                </a:moveTo>
                <a:lnTo>
                  <a:pt x="0" y="8409824"/>
                </a:lnTo>
                <a:lnTo>
                  <a:pt x="0" y="0"/>
                </a:lnTo>
                <a:lnTo>
                  <a:pt x="9287960" y="0"/>
                </a:lnTo>
                <a:lnTo>
                  <a:pt x="9287960" y="840982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07933" y="8049787"/>
            <a:ext cx="7360133" cy="6664266"/>
          </a:xfrm>
          <a:custGeom>
            <a:avLst/>
            <a:gdLst/>
            <a:ahLst/>
            <a:cxnLst/>
            <a:rect r="r" b="b" t="t" l="l"/>
            <a:pathLst>
              <a:path h="6664266" w="7360133">
                <a:moveTo>
                  <a:pt x="0" y="0"/>
                </a:moveTo>
                <a:lnTo>
                  <a:pt x="7360134" y="0"/>
                </a:lnTo>
                <a:lnTo>
                  <a:pt x="7360134" y="6664267"/>
                </a:lnTo>
                <a:lnTo>
                  <a:pt x="0" y="66642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true" flipV="false" rot="0">
            <a:off x="8303269" y="8738243"/>
            <a:ext cx="7360133" cy="6664266"/>
          </a:xfrm>
          <a:custGeom>
            <a:avLst/>
            <a:gdLst/>
            <a:ahLst/>
            <a:cxnLst/>
            <a:rect r="r" b="b" t="t" l="l"/>
            <a:pathLst>
              <a:path h="6664266" w="7360133">
                <a:moveTo>
                  <a:pt x="7360133" y="0"/>
                </a:moveTo>
                <a:lnTo>
                  <a:pt x="0" y="0"/>
                </a:lnTo>
                <a:lnTo>
                  <a:pt x="0" y="6664266"/>
                </a:lnTo>
                <a:lnTo>
                  <a:pt x="7360133" y="6664266"/>
                </a:lnTo>
                <a:lnTo>
                  <a:pt x="7360133"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5" id="5"/>
          <p:cNvSpPr txBox="true"/>
          <p:nvPr/>
        </p:nvSpPr>
        <p:spPr>
          <a:xfrm rot="0">
            <a:off x="1038225" y="3917971"/>
            <a:ext cx="9024594" cy="6616587"/>
          </a:xfrm>
          <a:prstGeom prst="rect">
            <a:avLst/>
          </a:prstGeom>
        </p:spPr>
        <p:txBody>
          <a:bodyPr anchor="t" rtlCol="false" tIns="0" lIns="0" bIns="0" rIns="0">
            <a:spAutoFit/>
          </a:bodyPr>
          <a:lstStyle/>
          <a:p>
            <a:pPr algn="l" marL="675648" indent="-337824" lvl="1">
              <a:lnSpc>
                <a:spcPts val="4381"/>
              </a:lnSpc>
              <a:buFont typeface="Arial"/>
              <a:buChar char="•"/>
            </a:pPr>
            <a:r>
              <a:rPr lang="en-US" b="true" sz="3129">
                <a:solidFill>
                  <a:srgbClr val="000000"/>
                </a:solidFill>
                <a:latin typeface="DG Jory Bold"/>
                <a:ea typeface="DG Jory Bold"/>
                <a:cs typeface="DG Jory Bold"/>
                <a:sym typeface="DG Jory Bold"/>
              </a:rPr>
              <a:t>Dataset:</a:t>
            </a:r>
            <a:r>
              <a:rPr lang="en-US" sz="3129">
                <a:solidFill>
                  <a:srgbClr val="000000"/>
                </a:solidFill>
                <a:latin typeface="DG Jory"/>
                <a:ea typeface="DG Jory"/>
                <a:cs typeface="DG Jory"/>
                <a:sym typeface="DG Jory"/>
              </a:rPr>
              <a:t> </a:t>
            </a:r>
          </a:p>
          <a:p>
            <a:pPr algn="l" marL="675648" indent="-337824" lvl="1">
              <a:lnSpc>
                <a:spcPts val="4381"/>
              </a:lnSpc>
              <a:buFont typeface="Arial"/>
              <a:buChar char="•"/>
            </a:pPr>
            <a:r>
              <a:rPr lang="en-US" sz="3129">
                <a:solidFill>
                  <a:srgbClr val="000000"/>
                </a:solidFill>
                <a:latin typeface="DG Jory"/>
                <a:ea typeface="DG Jory"/>
                <a:cs typeface="DG Jory"/>
                <a:sym typeface="DG Jory"/>
              </a:rPr>
              <a:t>Has more positive reviews than negative, Has noise, missing values, and redundant entires, some reviews are subjective and have sarcasm.</a:t>
            </a:r>
          </a:p>
          <a:p>
            <a:pPr algn="l" marL="675648" indent="-337824" lvl="1">
              <a:lnSpc>
                <a:spcPts val="4381"/>
              </a:lnSpc>
              <a:buFont typeface="Arial"/>
              <a:buChar char="•"/>
            </a:pPr>
            <a:r>
              <a:rPr lang="en-US" b="true" sz="3129">
                <a:solidFill>
                  <a:srgbClr val="000000"/>
                </a:solidFill>
                <a:latin typeface="DG Jory Bold"/>
                <a:ea typeface="DG Jory Bold"/>
                <a:cs typeface="DG Jory Bold"/>
                <a:sym typeface="DG Jory Bold"/>
              </a:rPr>
              <a:t>Roberta Model: </a:t>
            </a:r>
          </a:p>
          <a:p>
            <a:pPr algn="l" marL="675648" indent="-337824" lvl="1">
              <a:lnSpc>
                <a:spcPts val="4381"/>
              </a:lnSpc>
              <a:buFont typeface="Arial"/>
              <a:buChar char="•"/>
            </a:pPr>
            <a:r>
              <a:rPr lang="en-US" sz="3129">
                <a:solidFill>
                  <a:srgbClr val="000000"/>
                </a:solidFill>
                <a:latin typeface="DG Jory"/>
                <a:ea typeface="DG Jory"/>
                <a:cs typeface="DG Jory"/>
                <a:sym typeface="DG Jory"/>
              </a:rPr>
              <a:t>Computation problem as the dataset was very big to be fine tuned on.</a:t>
            </a:r>
          </a:p>
          <a:p>
            <a:pPr algn="l" marL="675648" indent="-337824" lvl="1">
              <a:lnSpc>
                <a:spcPts val="4381"/>
              </a:lnSpc>
              <a:buFont typeface="Arial"/>
              <a:buChar char="•"/>
            </a:pPr>
            <a:r>
              <a:rPr lang="en-US" b="true" sz="3129">
                <a:solidFill>
                  <a:srgbClr val="000000"/>
                </a:solidFill>
                <a:latin typeface="DG Jory Bold"/>
                <a:ea typeface="DG Jory Bold"/>
                <a:cs typeface="DG Jory Bold"/>
                <a:sym typeface="DG Jory Bold"/>
              </a:rPr>
              <a:t>Streamlit GUI:</a:t>
            </a:r>
          </a:p>
          <a:p>
            <a:pPr algn="l" marL="675648" indent="-337824" lvl="1">
              <a:lnSpc>
                <a:spcPts val="4381"/>
              </a:lnSpc>
              <a:buFont typeface="Arial"/>
              <a:buChar char="•"/>
            </a:pPr>
            <a:r>
              <a:rPr lang="en-US" sz="3129">
                <a:solidFill>
                  <a:srgbClr val="000000"/>
                </a:solidFill>
                <a:latin typeface="DG Jory"/>
                <a:ea typeface="DG Jory"/>
                <a:cs typeface="DG Jory"/>
                <a:sym typeface="DG Jory"/>
              </a:rPr>
              <a:t>Connecting the streamlit GUI to the fine tuned models of Roberta, Vader and boosted Vader</a:t>
            </a:r>
          </a:p>
          <a:p>
            <a:pPr algn="l">
              <a:lnSpc>
                <a:spcPts val="4381"/>
              </a:lnSpc>
            </a:pPr>
          </a:p>
          <a:p>
            <a:pPr algn="l">
              <a:lnSpc>
                <a:spcPts val="4381"/>
              </a:lnSpc>
            </a:pPr>
          </a:p>
        </p:txBody>
      </p:sp>
      <p:grpSp>
        <p:nvGrpSpPr>
          <p:cNvPr name="Group 6" id="6"/>
          <p:cNvGrpSpPr/>
          <p:nvPr/>
        </p:nvGrpSpPr>
        <p:grpSpPr>
          <a:xfrm rot="0">
            <a:off x="1202807" y="1621421"/>
            <a:ext cx="5994124" cy="1773322"/>
            <a:chOff x="0" y="0"/>
            <a:chExt cx="2747400" cy="812800"/>
          </a:xfrm>
        </p:grpSpPr>
        <p:sp>
          <p:nvSpPr>
            <p:cNvPr name="Freeform 7" id="7"/>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FDB217"/>
            </a:solidFill>
            <a:ln cap="sq">
              <a:noFill/>
              <a:prstDash val="solid"/>
              <a:miter/>
            </a:ln>
          </p:spPr>
        </p:sp>
        <p:sp>
          <p:nvSpPr>
            <p:cNvPr name="TextBox 8" id="8"/>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344991" y="1763605"/>
            <a:ext cx="5994124" cy="1773322"/>
            <a:chOff x="0" y="0"/>
            <a:chExt cx="2747400" cy="812800"/>
          </a:xfrm>
        </p:grpSpPr>
        <p:sp>
          <p:nvSpPr>
            <p:cNvPr name="Freeform 10" id="10"/>
            <p:cNvSpPr/>
            <p:nvPr/>
          </p:nvSpPr>
          <p:spPr>
            <a:xfrm flipH="false" flipV="false" rot="0">
              <a:off x="0" y="0"/>
              <a:ext cx="2747400" cy="812800"/>
            </a:xfrm>
            <a:custGeom>
              <a:avLst/>
              <a:gdLst/>
              <a:ahLst/>
              <a:cxnLst/>
              <a:rect r="r" b="b" t="t" l="l"/>
              <a:pathLst>
                <a:path h="812800" w="2747400">
                  <a:moveTo>
                    <a:pt x="2747400" y="0"/>
                  </a:moveTo>
                  <a:lnTo>
                    <a:pt x="0" y="0"/>
                  </a:lnTo>
                  <a:lnTo>
                    <a:pt x="0" y="624840"/>
                  </a:lnTo>
                  <a:lnTo>
                    <a:pt x="157480" y="624840"/>
                  </a:lnTo>
                  <a:lnTo>
                    <a:pt x="157480" y="812800"/>
                  </a:lnTo>
                  <a:lnTo>
                    <a:pt x="463550" y="624840"/>
                  </a:lnTo>
                  <a:lnTo>
                    <a:pt x="2747400" y="624840"/>
                  </a:lnTo>
                  <a:lnTo>
                    <a:pt x="2747400" y="0"/>
                  </a:lnTo>
                  <a:close/>
                </a:path>
              </a:pathLst>
            </a:custGeom>
            <a:solidFill>
              <a:srgbClr val="000000">
                <a:alpha val="0"/>
              </a:srgbClr>
            </a:solidFill>
            <a:ln w="66675" cap="sq">
              <a:solidFill>
                <a:srgbClr val="990032"/>
              </a:solidFill>
              <a:prstDash val="solid"/>
              <a:miter/>
            </a:ln>
          </p:spPr>
        </p:sp>
        <p:sp>
          <p:nvSpPr>
            <p:cNvPr name="TextBox 11" id="11"/>
            <p:cNvSpPr txBox="true"/>
            <p:nvPr/>
          </p:nvSpPr>
          <p:spPr>
            <a:xfrm>
              <a:off x="0" y="-47625"/>
              <a:ext cx="2747400" cy="66992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0401064" y="3394743"/>
            <a:ext cx="4047467" cy="4114800"/>
          </a:xfrm>
          <a:custGeom>
            <a:avLst/>
            <a:gdLst/>
            <a:ahLst/>
            <a:cxnLst/>
            <a:rect r="r" b="b" t="t" l="l"/>
            <a:pathLst>
              <a:path h="4114800" w="4047467">
                <a:moveTo>
                  <a:pt x="0" y="0"/>
                </a:moveTo>
                <a:lnTo>
                  <a:pt x="4047467" y="0"/>
                </a:lnTo>
                <a:lnTo>
                  <a:pt x="404746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929313" y="2021616"/>
            <a:ext cx="6541112" cy="628650"/>
          </a:xfrm>
          <a:prstGeom prst="rect">
            <a:avLst/>
          </a:prstGeom>
        </p:spPr>
        <p:txBody>
          <a:bodyPr anchor="t" rtlCol="false" tIns="0" lIns="0" bIns="0" rIns="0">
            <a:spAutoFit/>
          </a:bodyPr>
          <a:lstStyle/>
          <a:p>
            <a:pPr algn="ctr">
              <a:lnSpc>
                <a:spcPts val="4957"/>
              </a:lnSpc>
            </a:pPr>
            <a:r>
              <a:rPr lang="en-US" sz="4130">
                <a:solidFill>
                  <a:srgbClr val="000000"/>
                </a:solidFill>
                <a:latin typeface="League Spartan"/>
                <a:ea typeface="League Spartan"/>
                <a:cs typeface="League Spartan"/>
                <a:sym typeface="League Spartan"/>
              </a:rPr>
              <a:t>CHALLENGES FACED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DAGmOIhHHII</dc:identifier>
  <dcterms:modified xsi:type="dcterms:W3CDTF">2011-08-01T06:04:30Z</dcterms:modified>
  <cp:revision>1</cp:revision>
  <dc:title>FSE 570 Final Presentation</dc:title>
</cp:coreProperties>
</file>